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19"/>
  </p:notesMasterIdLst>
  <p:handoutMasterIdLst>
    <p:handoutMasterId r:id="rId20"/>
  </p:handoutMasterIdLst>
  <p:sldIdLst>
    <p:sldId id="256" r:id="rId2"/>
    <p:sldId id="257" r:id="rId3"/>
    <p:sldId id="258" r:id="rId4"/>
    <p:sldId id="259" r:id="rId5"/>
    <p:sldId id="266" r:id="rId6"/>
    <p:sldId id="279" r:id="rId7"/>
    <p:sldId id="267" r:id="rId8"/>
    <p:sldId id="273" r:id="rId9"/>
    <p:sldId id="272" r:id="rId10"/>
    <p:sldId id="275" r:id="rId11"/>
    <p:sldId id="278" r:id="rId12"/>
    <p:sldId id="277" r:id="rId13"/>
    <p:sldId id="261" r:id="rId14"/>
    <p:sldId id="262" r:id="rId15"/>
    <p:sldId id="263" r:id="rId16"/>
    <p:sldId id="264"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42"/>
    <p:restoredTop sz="76555"/>
  </p:normalViewPr>
  <p:slideViewPr>
    <p:cSldViewPr snapToGrid="0" snapToObjects="1">
      <p:cViewPr varScale="1">
        <p:scale>
          <a:sx n="81" d="100"/>
          <a:sy n="81" d="100"/>
        </p:scale>
        <p:origin x="14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E9EB78-11A8-A446-BE07-75D5F719535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2961A13-E71A-A744-B461-6FBD7FA5B75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B9D9BF-9B6C-9941-84F9-E2154B91A85E}" type="datetimeFigureOut">
              <a:rPr lang="en-US" smtClean="0"/>
              <a:t>7/23/20</a:t>
            </a:fld>
            <a:endParaRPr lang="en-US"/>
          </a:p>
        </p:txBody>
      </p:sp>
      <p:sp>
        <p:nvSpPr>
          <p:cNvPr id="4" name="Footer Placeholder 3">
            <a:extLst>
              <a:ext uri="{FF2B5EF4-FFF2-40B4-BE49-F238E27FC236}">
                <a16:creationId xmlns:a16="http://schemas.microsoft.com/office/drawing/2014/main" id="{9FA692FD-325C-6349-83FB-9340E4F6FF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6A1B4DC-4F06-4046-B02A-D7E8C2808D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410B21-2571-B14C-8DB8-BE0620AC5803}" type="slidenum">
              <a:rPr lang="en-US" smtClean="0"/>
              <a:t>‹#›</a:t>
            </a:fld>
            <a:endParaRPr lang="en-US"/>
          </a:p>
        </p:txBody>
      </p:sp>
    </p:spTree>
    <p:extLst>
      <p:ext uri="{BB962C8B-B14F-4D97-AF65-F5344CB8AC3E}">
        <p14:creationId xmlns:p14="http://schemas.microsoft.com/office/powerpoint/2010/main" val="3420614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51696-02C3-9648-A48B-8CAF1551636E}" type="datetimeFigureOut">
              <a:rPr lang="en-US" smtClean="0"/>
              <a:t>7/23/20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E7D2F-3896-8140-B8E0-6FBD1DD90C42}" type="slidenum">
              <a:rPr lang="en-US" smtClean="0"/>
              <a:t>‹#›</a:t>
            </a:fld>
            <a:endParaRPr lang="en-US"/>
          </a:p>
        </p:txBody>
      </p:sp>
    </p:spTree>
    <p:extLst>
      <p:ext uri="{BB962C8B-B14F-4D97-AF65-F5344CB8AC3E}">
        <p14:creationId xmlns:p14="http://schemas.microsoft.com/office/powerpoint/2010/main" val="2371711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Rope as an analogy</a:t>
            </a:r>
          </a:p>
          <a:p>
            <a:endParaRPr lang="en-US" dirty="0"/>
          </a:p>
          <a:p>
            <a:r>
              <a:rPr lang="en-US" dirty="0"/>
              <a:t>Demo </a:t>
            </a:r>
            <a:r>
              <a:rPr lang="en-US" dirty="0" err="1"/>
              <a:t>Lovense</a:t>
            </a:r>
            <a:endParaRPr lang="en-US" dirty="0"/>
          </a:p>
        </p:txBody>
      </p:sp>
      <p:sp>
        <p:nvSpPr>
          <p:cNvPr id="4" name="Slide Number Placeholder 3"/>
          <p:cNvSpPr>
            <a:spLocks noGrp="1"/>
          </p:cNvSpPr>
          <p:nvPr>
            <p:ph type="sldNum" sz="quarter" idx="5"/>
          </p:nvPr>
        </p:nvSpPr>
        <p:spPr/>
        <p:txBody>
          <a:bodyPr/>
          <a:lstStyle/>
          <a:p>
            <a:fld id="{59DE7D2F-3896-8140-B8E0-6FBD1DD90C42}" type="slidenum">
              <a:rPr lang="en-US" smtClean="0"/>
              <a:t>5</a:t>
            </a:fld>
            <a:endParaRPr lang="en-US"/>
          </a:p>
        </p:txBody>
      </p:sp>
    </p:spTree>
    <p:extLst>
      <p:ext uri="{BB962C8B-B14F-4D97-AF65-F5344CB8AC3E}">
        <p14:creationId xmlns:p14="http://schemas.microsoft.com/office/powerpoint/2010/main" val="989287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room what BDSM Negotiation is…</a:t>
            </a:r>
          </a:p>
          <a:p>
            <a:endParaRPr lang="en-US" dirty="0"/>
          </a:p>
          <a:p>
            <a:r>
              <a:rPr lang="en-US" dirty="0"/>
              <a:t>Consent to talk, do not mistake it with consent to play…it’s a screening mechanism, and if you are doing it right, you are NOT playing with a significant portion of people you might engage in negotiation with. </a:t>
            </a:r>
          </a:p>
          <a:p>
            <a:endParaRPr lang="en-US" dirty="0"/>
          </a:p>
          <a:p>
            <a:r>
              <a:rPr lang="en-US" dirty="0"/>
              <a:t>Finally, Negotiation in Vanilla or kink is not about I win and you lose (or vice versa).  It’s quite rarely a zero sum game. Instead it is about finding black swans and finding ways in which our playing together multiplies joy within the constraint.</a:t>
            </a:r>
          </a:p>
          <a:p>
            <a:endParaRPr lang="en-US" dirty="0"/>
          </a:p>
          <a:p>
            <a:endParaRPr lang="en-US" dirty="0"/>
          </a:p>
        </p:txBody>
      </p:sp>
      <p:sp>
        <p:nvSpPr>
          <p:cNvPr id="4" name="Slide Number Placeholder 3"/>
          <p:cNvSpPr>
            <a:spLocks noGrp="1"/>
          </p:cNvSpPr>
          <p:nvPr>
            <p:ph type="sldNum" sz="quarter" idx="5"/>
          </p:nvPr>
        </p:nvSpPr>
        <p:spPr/>
        <p:txBody>
          <a:bodyPr/>
          <a:lstStyle/>
          <a:p>
            <a:fld id="{E493CABD-3ADB-EA44-94BE-3D874F735483}" type="slidenum">
              <a:rPr lang="en-US" smtClean="0"/>
              <a:t>8</a:t>
            </a:fld>
            <a:endParaRPr lang="en-US"/>
          </a:p>
        </p:txBody>
      </p:sp>
    </p:spTree>
    <p:extLst>
      <p:ext uri="{BB962C8B-B14F-4D97-AF65-F5344CB8AC3E}">
        <p14:creationId xmlns:p14="http://schemas.microsoft.com/office/powerpoint/2010/main" val="219028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end, the way we have memorable scenes and wonderful relationships is by making one another feel good. So when thinking about a kink Negotiation, I always start with how I want my partner to feel and whether it aligns with the way I want to feel. </a:t>
            </a:r>
          </a:p>
        </p:txBody>
      </p:sp>
      <p:sp>
        <p:nvSpPr>
          <p:cNvPr id="4" name="Slide Number Placeholder 3"/>
          <p:cNvSpPr>
            <a:spLocks noGrp="1"/>
          </p:cNvSpPr>
          <p:nvPr>
            <p:ph type="sldNum" sz="quarter" idx="5"/>
          </p:nvPr>
        </p:nvSpPr>
        <p:spPr/>
        <p:txBody>
          <a:bodyPr/>
          <a:lstStyle/>
          <a:p>
            <a:fld id="{E493CABD-3ADB-EA44-94BE-3D874F735483}" type="slidenum">
              <a:rPr lang="en-US" smtClean="0"/>
              <a:t>9</a:t>
            </a:fld>
            <a:endParaRPr lang="en-US"/>
          </a:p>
        </p:txBody>
      </p:sp>
    </p:spTree>
    <p:extLst>
      <p:ext uri="{BB962C8B-B14F-4D97-AF65-F5344CB8AC3E}">
        <p14:creationId xmlns:p14="http://schemas.microsoft.com/office/powerpoint/2010/main" val="149810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walk away with one thing today, it’s that in negotiation in kink or vanilla, the key to unlocking more value, greater joy, optimized results, hotter fucking…is to understand the interests and values of your partner and to convey yours. </a:t>
            </a:r>
          </a:p>
          <a:p>
            <a:endParaRPr lang="en-US" dirty="0"/>
          </a:p>
          <a:p>
            <a:r>
              <a:rPr lang="en-US" dirty="0"/>
              <a:t>Tell the orange story—</a:t>
            </a:r>
          </a:p>
          <a:p>
            <a:r>
              <a:rPr lang="en-US" dirty="0"/>
              <a:t>There are usually several different ways to satisfy an interest and you can optimize outcomes for each. </a:t>
            </a:r>
          </a:p>
          <a:p>
            <a:r>
              <a:rPr lang="en-US" dirty="0"/>
              <a:t>CLICK</a:t>
            </a:r>
            <a:r>
              <a:rPr lang="en-US" dirty="0">
                <a:sym typeface="Wingdings" pitchFamily="2" charset="2"/>
              </a:rPr>
              <a:t>SO, the most important value creation question in kink is: How do you want to feel during and after our scene? </a:t>
            </a:r>
          </a:p>
        </p:txBody>
      </p:sp>
      <p:sp>
        <p:nvSpPr>
          <p:cNvPr id="4" name="Slide Number Placeholder 3"/>
          <p:cNvSpPr>
            <a:spLocks noGrp="1"/>
          </p:cNvSpPr>
          <p:nvPr>
            <p:ph type="sldNum" sz="quarter" idx="5"/>
          </p:nvPr>
        </p:nvSpPr>
        <p:spPr/>
        <p:txBody>
          <a:bodyPr/>
          <a:lstStyle/>
          <a:p>
            <a:fld id="{E493CABD-3ADB-EA44-94BE-3D874F735483}" type="slidenum">
              <a:rPr lang="en-US" smtClean="0"/>
              <a:t>10</a:t>
            </a:fld>
            <a:endParaRPr lang="en-US"/>
          </a:p>
        </p:txBody>
      </p:sp>
    </p:spTree>
    <p:extLst>
      <p:ext uri="{BB962C8B-B14F-4D97-AF65-F5344CB8AC3E}">
        <p14:creationId xmlns:p14="http://schemas.microsoft.com/office/powerpoint/2010/main" val="779730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D28C1E-C6CC-324A-B3CF-F6FF562DC723}" type="slidenum">
              <a:rPr lang="en-US" smtClean="0"/>
              <a:t>11</a:t>
            </a:fld>
            <a:endParaRPr lang="en-US"/>
          </a:p>
        </p:txBody>
      </p:sp>
    </p:spTree>
    <p:extLst>
      <p:ext uri="{BB962C8B-B14F-4D97-AF65-F5344CB8AC3E}">
        <p14:creationId xmlns:p14="http://schemas.microsoft.com/office/powerpoint/2010/main" val="137317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the interest and feelings of a scene are driven in large part by your partners. </a:t>
            </a:r>
          </a:p>
          <a:p>
            <a:endParaRPr lang="en-US" dirty="0"/>
          </a:p>
          <a:p>
            <a:r>
              <a:rPr lang="en-US" dirty="0"/>
              <a:t>With some partners, I want to feel powerful and large.  With other partners, I want to feel small and objectified.  In all cases, I want to feel adored and sexy. And so much of what I want depends on who. And if I don’t know who I’m playing with, its hard to establish what possibilities are out there. </a:t>
            </a:r>
          </a:p>
          <a:p>
            <a:endParaRPr lang="en-US" dirty="0"/>
          </a:p>
          <a:p>
            <a:r>
              <a:rPr lang="en-US" dirty="0"/>
              <a:t>As some of you may know, I have a fetish for spreadsheets. If I’m </a:t>
            </a:r>
            <a:r>
              <a:rPr lang="en-US" dirty="0" err="1"/>
              <a:t>scening</a:t>
            </a:r>
            <a:r>
              <a:rPr lang="en-US" dirty="0"/>
              <a:t> with an artist, the likelihood that she will whip out a pivot table are slim. But if its an artist, maybe calligraphy on my body could be an element of the scene if I want to be objectified. </a:t>
            </a:r>
          </a:p>
          <a:p>
            <a:endParaRPr lang="en-US" dirty="0"/>
          </a:p>
          <a:p>
            <a:r>
              <a:rPr lang="en-US" dirty="0"/>
              <a:t>We show up at these clubs or play parties in our </a:t>
            </a:r>
            <a:r>
              <a:rPr lang="en-US" dirty="0" err="1"/>
              <a:t>Fet</a:t>
            </a:r>
            <a:r>
              <a:rPr lang="en-US" dirty="0"/>
              <a:t> costumes but we are people with motivations, interests, histories, and experiences.  Knowing some of that will allow you to be a much more intimate play partner…and what is BDSM if its not intimacy? </a:t>
            </a:r>
          </a:p>
          <a:p>
            <a:endParaRPr lang="en-US" dirty="0"/>
          </a:p>
        </p:txBody>
      </p:sp>
      <p:sp>
        <p:nvSpPr>
          <p:cNvPr id="4" name="Slide Number Placeholder 3"/>
          <p:cNvSpPr>
            <a:spLocks noGrp="1"/>
          </p:cNvSpPr>
          <p:nvPr>
            <p:ph type="sldNum" sz="quarter" idx="5"/>
          </p:nvPr>
        </p:nvSpPr>
        <p:spPr/>
        <p:txBody>
          <a:bodyPr/>
          <a:lstStyle/>
          <a:p>
            <a:fld id="{E493CABD-3ADB-EA44-94BE-3D874F735483}" type="slidenum">
              <a:rPr lang="en-US" smtClean="0"/>
              <a:t>12</a:t>
            </a:fld>
            <a:endParaRPr lang="en-US"/>
          </a:p>
        </p:txBody>
      </p:sp>
    </p:spTree>
    <p:extLst>
      <p:ext uri="{BB962C8B-B14F-4D97-AF65-F5344CB8AC3E}">
        <p14:creationId xmlns:p14="http://schemas.microsoft.com/office/powerpoint/2010/main" val="70919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7/22/20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48144622"/>
      </p:ext>
    </p:extLst>
  </p:cSld>
  <p:clrMapOvr>
    <a:masterClrMapping/>
  </p:clrMapOvr>
  <p:transition spd="med"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7/22/20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9611895"/>
      </p:ext>
    </p:extLst>
  </p:cSld>
  <p:clrMapOvr>
    <a:masterClrMapping/>
  </p:clrMapOvr>
  <p:transition spd="med"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7/22/20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16520120"/>
      </p:ext>
    </p:extLst>
  </p:cSld>
  <p:clrMapOvr>
    <a:masterClrMapping/>
  </p:clrMapOvr>
  <p:transition spd="med"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7/22/20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4623253"/>
      </p:ext>
    </p:extLst>
  </p:cSld>
  <p:clrMapOvr>
    <a:masterClrMapping/>
  </p:clrMapOvr>
  <p:transition spd="med"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7/22/20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33472375"/>
      </p:ext>
    </p:extLst>
  </p:cSld>
  <p:clrMapOvr>
    <a:masterClrMapping/>
  </p:clrMapOvr>
  <p:transition spd="med"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7/22/20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76477549"/>
      </p:ext>
    </p:extLst>
  </p:cSld>
  <p:clrMapOvr>
    <a:masterClrMapping/>
  </p:clrMapOvr>
  <p:transition spd="med"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7/22/20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1605934"/>
      </p:ext>
    </p:extLst>
  </p:cSld>
  <p:clrMapOvr>
    <a:masterClrMapping/>
  </p:clrMapOvr>
  <p:transition spd="med"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7/22/20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1825178"/>
      </p:ext>
    </p:extLst>
  </p:cSld>
  <p:clrMapOvr>
    <a:masterClrMapping/>
  </p:clrMapOvr>
  <p:transition spd="med"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7/22/20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6176170"/>
      </p:ext>
    </p:extLst>
  </p:cSld>
  <p:clrMapOvr>
    <a:masterClrMapping/>
  </p:clrMapOvr>
  <p:transition spd="med"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7/22/20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96047944"/>
      </p:ext>
    </p:extLst>
  </p:cSld>
  <p:clrMapOvr>
    <a:masterClrMapping/>
  </p:clrMapOvr>
  <p:transition spd="med"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7/22/20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9335062"/>
      </p:ext>
    </p:extLst>
  </p:cSld>
  <p:clrMapOvr>
    <a:masterClrMapping/>
  </p:clrMapOvr>
  <p:transition spd="med"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7/22/20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693819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advClick="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mxblisshome.files.wordpress.com/2019/07/negotiation-worksheet.7.11.19.pdf" TargetMode="External"/><Relationship Id="rId2" Type="http://schemas.openxmlformats.org/officeDocument/2006/relationships/hyperlink" Target="https://www.sexpositiveportland.org/stars" TargetMode="External"/><Relationship Id="rId1" Type="http://schemas.openxmlformats.org/officeDocument/2006/relationships/slideLayout" Target="../slideLayouts/slideLayout2.xml"/><Relationship Id="rId5" Type="http://schemas.openxmlformats.org/officeDocument/2006/relationships/hyperlink" Target="http://www.lovense.com/" TargetMode="External"/><Relationship Id="rId4" Type="http://schemas.openxmlformats.org/officeDocument/2006/relationships/hyperlink" Target="https://mxblisshome.files.wordpress.com/2020/07/online_negotiation.covid_.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6D6CA-005F-2845-B791-D045B9B5F5ED}"/>
              </a:ext>
            </a:extLst>
          </p:cNvPr>
          <p:cNvSpPr>
            <a:spLocks noGrp="1"/>
          </p:cNvSpPr>
          <p:nvPr>
            <p:ph type="ctrTitle"/>
          </p:nvPr>
        </p:nvSpPr>
        <p:spPr>
          <a:xfrm>
            <a:off x="1524001" y="751973"/>
            <a:ext cx="6342926" cy="3472786"/>
          </a:xfrm>
        </p:spPr>
        <p:txBody>
          <a:bodyPr>
            <a:normAutofit/>
          </a:bodyPr>
          <a:lstStyle/>
          <a:p>
            <a:r>
              <a:rPr lang="en-US" sz="4000" b="1" dirty="0"/>
              <a:t>Quarantine Scene Workshop: negotiating and creating hotter online play</a:t>
            </a:r>
            <a:endParaRPr lang="en-US" dirty="0"/>
          </a:p>
        </p:txBody>
      </p:sp>
      <p:sp>
        <p:nvSpPr>
          <p:cNvPr id="3" name="Subtitle 2">
            <a:extLst>
              <a:ext uri="{FF2B5EF4-FFF2-40B4-BE49-F238E27FC236}">
                <a16:creationId xmlns:a16="http://schemas.microsoft.com/office/drawing/2014/main" id="{E33F1AF6-C494-D349-98F0-0DB5C4D07692}"/>
              </a:ext>
            </a:extLst>
          </p:cNvPr>
          <p:cNvSpPr>
            <a:spLocks noGrp="1"/>
          </p:cNvSpPr>
          <p:nvPr>
            <p:ph type="subTitle" idx="1"/>
          </p:nvPr>
        </p:nvSpPr>
        <p:spPr>
          <a:xfrm>
            <a:off x="2389208" y="5058138"/>
            <a:ext cx="4852686" cy="1250065"/>
          </a:xfrm>
        </p:spPr>
        <p:txBody>
          <a:bodyPr>
            <a:normAutofit/>
          </a:bodyPr>
          <a:lstStyle/>
          <a:p>
            <a:r>
              <a:rPr lang="en-US" dirty="0" err="1"/>
              <a:t>MxBliss</a:t>
            </a:r>
            <a:r>
              <a:rPr lang="en-US" dirty="0"/>
              <a:t> w/ special guest </a:t>
            </a:r>
            <a:r>
              <a:rPr lang="en-US" dirty="0" err="1"/>
              <a:t>BeyondModernMatt</a:t>
            </a:r>
            <a:endParaRPr lang="en-US" dirty="0"/>
          </a:p>
          <a:p>
            <a:r>
              <a:rPr lang="en-US" dirty="0"/>
              <a:t>For </a:t>
            </a:r>
            <a:r>
              <a:rPr lang="en-US" dirty="0" err="1"/>
              <a:t>RopeCraft</a:t>
            </a:r>
            <a:r>
              <a:rPr lang="en-US" dirty="0"/>
              <a:t> </a:t>
            </a:r>
            <a:r>
              <a:rPr lang="en-US" dirty="0" err="1"/>
              <a:t>HomeBound</a:t>
            </a:r>
            <a:r>
              <a:rPr lang="en-US" dirty="0"/>
              <a:t> 2020</a:t>
            </a:r>
          </a:p>
        </p:txBody>
      </p:sp>
      <p:pic>
        <p:nvPicPr>
          <p:cNvPr id="5" name="Picture 4">
            <a:extLst>
              <a:ext uri="{FF2B5EF4-FFF2-40B4-BE49-F238E27FC236}">
                <a16:creationId xmlns:a16="http://schemas.microsoft.com/office/drawing/2014/main" id="{79901E3C-E529-3E49-A8DF-283CE739FE9E}"/>
              </a:ext>
            </a:extLst>
          </p:cNvPr>
          <p:cNvPicPr>
            <a:picLocks noChangeAspect="1"/>
          </p:cNvPicPr>
          <p:nvPr/>
        </p:nvPicPr>
        <p:blipFill>
          <a:blip r:embed="rId2"/>
          <a:stretch>
            <a:fillRect/>
          </a:stretch>
        </p:blipFill>
        <p:spPr>
          <a:xfrm>
            <a:off x="7866927" y="1"/>
            <a:ext cx="3339295" cy="6818313"/>
          </a:xfrm>
          <a:prstGeom prst="rect">
            <a:avLst/>
          </a:prstGeom>
        </p:spPr>
      </p:pic>
    </p:spTree>
    <p:extLst>
      <p:ext uri="{BB962C8B-B14F-4D97-AF65-F5344CB8AC3E}">
        <p14:creationId xmlns:p14="http://schemas.microsoft.com/office/powerpoint/2010/main" val="946102710"/>
      </p:ext>
    </p:extLst>
  </p:cSld>
  <p:clrMapOvr>
    <a:masterClrMapping/>
  </p:clrMapOvr>
  <p:transition spd="med"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E3CEF-59FD-4E46-A141-5600E9545A4B}"/>
              </a:ext>
            </a:extLst>
          </p:cNvPr>
          <p:cNvSpPr>
            <a:spLocks noGrp="1"/>
          </p:cNvSpPr>
          <p:nvPr>
            <p:ph type="title"/>
          </p:nvPr>
        </p:nvSpPr>
        <p:spPr/>
        <p:txBody>
          <a:bodyPr/>
          <a:lstStyle/>
          <a:p>
            <a:r>
              <a:rPr lang="en-US" b="1" dirty="0"/>
              <a:t>What we we’ll cover</a:t>
            </a:r>
          </a:p>
        </p:txBody>
      </p:sp>
      <p:sp>
        <p:nvSpPr>
          <p:cNvPr id="3" name="Content Placeholder 2">
            <a:extLst>
              <a:ext uri="{FF2B5EF4-FFF2-40B4-BE49-F238E27FC236}">
                <a16:creationId xmlns:a16="http://schemas.microsoft.com/office/drawing/2014/main" id="{5D73B5B4-7470-4F40-A527-8FA52D4BC368}"/>
              </a:ext>
            </a:extLst>
          </p:cNvPr>
          <p:cNvSpPr>
            <a:spLocks noGrp="1"/>
          </p:cNvSpPr>
          <p:nvPr>
            <p:ph idx="1"/>
          </p:nvPr>
        </p:nvSpPr>
        <p:spPr/>
        <p:txBody>
          <a:bodyPr>
            <a:normAutofit lnSpcReduction="10000"/>
          </a:bodyPr>
          <a:lstStyle/>
          <a:p>
            <a:r>
              <a:rPr lang="en-US" dirty="0"/>
              <a:t>Consent in the Age of COVID</a:t>
            </a:r>
          </a:p>
          <a:p>
            <a:r>
              <a:rPr lang="en-US" dirty="0"/>
              <a:t>Online Play: What is it? How is it different?</a:t>
            </a:r>
          </a:p>
          <a:p>
            <a:r>
              <a:rPr lang="en-US" dirty="0"/>
              <a:t>Enhancing the connection through communication/props/toys</a:t>
            </a:r>
          </a:p>
          <a:p>
            <a:r>
              <a:rPr lang="en-US" dirty="0"/>
              <a:t>Negotiation</a:t>
            </a:r>
          </a:p>
          <a:p>
            <a:r>
              <a:rPr lang="en-US" dirty="0"/>
              <a:t>Demo a negotiation and scene</a:t>
            </a:r>
          </a:p>
          <a:p>
            <a:r>
              <a:rPr lang="en-US" dirty="0"/>
              <a:t>Try it on your own</a:t>
            </a:r>
          </a:p>
          <a:p>
            <a:r>
              <a:rPr lang="en-US" dirty="0"/>
              <a:t>The wisdom of the Online Room</a:t>
            </a:r>
          </a:p>
          <a:p>
            <a:r>
              <a:rPr lang="en-US" dirty="0"/>
              <a:t>Q&amp;A</a:t>
            </a:r>
          </a:p>
          <a:p>
            <a:r>
              <a:rPr lang="en-US" dirty="0"/>
              <a:t>[If time allows] Demo another mini scene</a:t>
            </a:r>
          </a:p>
          <a:p>
            <a:endParaRPr lang="en-US" dirty="0"/>
          </a:p>
        </p:txBody>
      </p:sp>
    </p:spTree>
    <p:extLst>
      <p:ext uri="{BB962C8B-B14F-4D97-AF65-F5344CB8AC3E}">
        <p14:creationId xmlns:p14="http://schemas.microsoft.com/office/powerpoint/2010/main" val="3691367490"/>
      </p:ext>
    </p:extLst>
  </p:cSld>
  <p:clrMapOvr>
    <a:masterClrMapping/>
  </p:clrMapOvr>
  <p:transition spd="med"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FFDC-E1CB-FD42-8CBD-C4EF3262DA7A}"/>
              </a:ext>
            </a:extLst>
          </p:cNvPr>
          <p:cNvSpPr>
            <a:spLocks noGrp="1"/>
          </p:cNvSpPr>
          <p:nvPr>
            <p:ph type="title"/>
          </p:nvPr>
        </p:nvSpPr>
        <p:spPr/>
        <p:txBody>
          <a:bodyPr/>
          <a:lstStyle/>
          <a:p>
            <a:r>
              <a:rPr lang="en-US" b="1" dirty="0"/>
              <a:t>Consent in the Age of COVID</a:t>
            </a:r>
          </a:p>
        </p:txBody>
      </p:sp>
      <p:sp>
        <p:nvSpPr>
          <p:cNvPr id="3" name="Content Placeholder 2">
            <a:extLst>
              <a:ext uri="{FF2B5EF4-FFF2-40B4-BE49-F238E27FC236}">
                <a16:creationId xmlns:a16="http://schemas.microsoft.com/office/drawing/2014/main" id="{3660373E-7716-C247-8FB6-DF947E760D01}"/>
              </a:ext>
            </a:extLst>
          </p:cNvPr>
          <p:cNvSpPr>
            <a:spLocks noGrp="1"/>
          </p:cNvSpPr>
          <p:nvPr>
            <p:ph idx="1"/>
          </p:nvPr>
        </p:nvSpPr>
        <p:spPr/>
        <p:txBody>
          <a:bodyPr>
            <a:normAutofit lnSpcReduction="10000"/>
          </a:bodyPr>
          <a:lstStyle/>
          <a:p>
            <a:r>
              <a:rPr lang="en-US" dirty="0"/>
              <a:t>Enthusiastic &amp; Informed Consent</a:t>
            </a:r>
          </a:p>
          <a:p>
            <a:pPr marL="0" indent="0">
              <a:buNone/>
            </a:pPr>
            <a:endParaRPr lang="en-US" dirty="0"/>
          </a:p>
          <a:p>
            <a:pPr marL="0" indent="0">
              <a:buNone/>
            </a:pPr>
            <a:r>
              <a:rPr lang="en-US" dirty="0"/>
              <a:t>PLUS</a:t>
            </a:r>
          </a:p>
          <a:p>
            <a:pPr marL="0" indent="0">
              <a:buNone/>
            </a:pPr>
            <a:endParaRPr lang="en-US" dirty="0"/>
          </a:p>
          <a:p>
            <a:r>
              <a:rPr lang="en-US" dirty="0"/>
              <a:t>RAVE—Risk Aware Virus Exposure</a:t>
            </a:r>
          </a:p>
          <a:p>
            <a:pPr lvl="1"/>
            <a:r>
              <a:rPr lang="en-US" dirty="0"/>
              <a:t>We are equipped with all the tools to have these discussions</a:t>
            </a:r>
          </a:p>
          <a:p>
            <a:pPr lvl="1"/>
            <a:r>
              <a:rPr lang="en-US" dirty="0"/>
              <a:t>Look at the data and make risk aware decisions based on concentric circles of risk</a:t>
            </a:r>
          </a:p>
          <a:p>
            <a:pPr lvl="1"/>
            <a:r>
              <a:rPr lang="en-US" dirty="0"/>
              <a:t>Informed consent—think of the STI conversations you have</a:t>
            </a:r>
          </a:p>
          <a:p>
            <a:r>
              <a:rPr lang="en-US" dirty="0"/>
              <a:t>Electronic consent, privacy, and physical safety</a:t>
            </a:r>
          </a:p>
          <a:p>
            <a:endParaRPr lang="en-US" dirty="0"/>
          </a:p>
        </p:txBody>
      </p:sp>
    </p:spTree>
    <p:extLst>
      <p:ext uri="{BB962C8B-B14F-4D97-AF65-F5344CB8AC3E}">
        <p14:creationId xmlns:p14="http://schemas.microsoft.com/office/powerpoint/2010/main" val="4157205274"/>
      </p:ext>
    </p:extLst>
  </p:cSld>
  <p:clrMapOvr>
    <a:masterClrMapping/>
  </p:clrMapOvr>
  <p:transition spd="med"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CD28F-1A7B-2040-89B4-26C692A8AA06}"/>
              </a:ext>
            </a:extLst>
          </p:cNvPr>
          <p:cNvSpPr>
            <a:spLocks noGrp="1"/>
          </p:cNvSpPr>
          <p:nvPr>
            <p:ph type="title"/>
          </p:nvPr>
        </p:nvSpPr>
        <p:spPr/>
        <p:txBody>
          <a:bodyPr/>
          <a:lstStyle/>
          <a:p>
            <a:r>
              <a:rPr lang="en-US" b="1" dirty="0"/>
              <a:t>Online Play: What is it? </a:t>
            </a:r>
          </a:p>
        </p:txBody>
      </p:sp>
      <p:sp>
        <p:nvSpPr>
          <p:cNvPr id="3" name="Content Placeholder 2">
            <a:extLst>
              <a:ext uri="{FF2B5EF4-FFF2-40B4-BE49-F238E27FC236}">
                <a16:creationId xmlns:a16="http://schemas.microsoft.com/office/drawing/2014/main" id="{CB07C1E1-50A3-0446-B447-AF153DD259BC}"/>
              </a:ext>
            </a:extLst>
          </p:cNvPr>
          <p:cNvSpPr>
            <a:spLocks noGrp="1"/>
          </p:cNvSpPr>
          <p:nvPr>
            <p:ph idx="1"/>
          </p:nvPr>
        </p:nvSpPr>
        <p:spPr/>
        <p:txBody>
          <a:bodyPr>
            <a:normAutofit fontScale="70000" lnSpcReduction="20000"/>
          </a:bodyPr>
          <a:lstStyle/>
          <a:p>
            <a:pPr marL="0" indent="0">
              <a:buNone/>
            </a:pPr>
            <a:r>
              <a:rPr lang="en-US" dirty="0"/>
              <a:t>Online Play is what happens with kinky </a:t>
            </a:r>
            <a:r>
              <a:rPr lang="en-US" dirty="0" err="1"/>
              <a:t>sexnerds</a:t>
            </a:r>
            <a:r>
              <a:rPr lang="en-US" dirty="0"/>
              <a:t> leverage technology to have real time connection when they can’t be in the physical space</a:t>
            </a:r>
          </a:p>
          <a:p>
            <a:pPr marL="0" indent="0">
              <a:buNone/>
            </a:pPr>
            <a:endParaRPr lang="en-US" dirty="0"/>
          </a:p>
          <a:p>
            <a:pPr marL="0" indent="0">
              <a:buNone/>
            </a:pPr>
            <a:r>
              <a:rPr lang="en-US" dirty="0"/>
              <a:t>Examples:</a:t>
            </a:r>
          </a:p>
          <a:p>
            <a:r>
              <a:rPr lang="en-US" dirty="0"/>
              <a:t>Partners across town who engage in regular sexting</a:t>
            </a:r>
          </a:p>
          <a:p>
            <a:r>
              <a:rPr lang="en-US" dirty="0"/>
              <a:t>Cam play</a:t>
            </a:r>
          </a:p>
          <a:p>
            <a:r>
              <a:rPr lang="en-US" dirty="0"/>
              <a:t>Porn…yeah…porn</a:t>
            </a:r>
          </a:p>
          <a:p>
            <a:r>
              <a:rPr lang="en-US" dirty="0"/>
              <a:t>Long distance D/s</a:t>
            </a:r>
          </a:p>
          <a:p>
            <a:r>
              <a:rPr lang="en-US" dirty="0"/>
              <a:t>A scene during on an online play party or a private play session.  Elements:</a:t>
            </a:r>
          </a:p>
          <a:p>
            <a:pPr lvl="1"/>
            <a:r>
              <a:rPr lang="en-US" dirty="0"/>
              <a:t>2 or more play partners</a:t>
            </a:r>
          </a:p>
          <a:p>
            <a:pPr lvl="1" fontAlgn="base"/>
            <a:r>
              <a:rPr lang="en-US" dirty="0"/>
              <a:t>A negotiation (and I'll talk more about that later)</a:t>
            </a:r>
          </a:p>
          <a:p>
            <a:pPr lvl="1" fontAlgn="base"/>
            <a:r>
              <a:rPr lang="en-US" dirty="0"/>
              <a:t>Video cameras and way to </a:t>
            </a:r>
            <a:r>
              <a:rPr lang="en-US" dirty="0" err="1"/>
              <a:t>videochat</a:t>
            </a:r>
            <a:r>
              <a:rPr lang="en-US" dirty="0"/>
              <a:t> like FaceTime, Signal, or Zoom. For the dirtier stuff, I recommend Signal as it has end to end encryption. </a:t>
            </a:r>
          </a:p>
          <a:p>
            <a:pPr lvl="1" fontAlgn="base"/>
            <a:r>
              <a:rPr lang="en-US" dirty="0"/>
              <a:t>And toys/props</a:t>
            </a:r>
          </a:p>
          <a:p>
            <a:pPr marL="0" indent="0">
              <a:buNone/>
            </a:pPr>
            <a:endParaRPr lang="en-US" dirty="0"/>
          </a:p>
          <a:p>
            <a:endParaRPr lang="en-US" dirty="0"/>
          </a:p>
        </p:txBody>
      </p:sp>
    </p:spTree>
    <p:extLst>
      <p:ext uri="{BB962C8B-B14F-4D97-AF65-F5344CB8AC3E}">
        <p14:creationId xmlns:p14="http://schemas.microsoft.com/office/powerpoint/2010/main" val="2617146881"/>
      </p:ext>
    </p:extLst>
  </p:cSld>
  <p:clrMapOvr>
    <a:masterClrMapping/>
  </p:clrMapOvr>
  <p:transition spd="med"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72E61-11B9-FF4C-B3F0-8E8623F6C0F9}"/>
              </a:ext>
            </a:extLst>
          </p:cNvPr>
          <p:cNvSpPr>
            <a:spLocks noGrp="1"/>
          </p:cNvSpPr>
          <p:nvPr>
            <p:ph type="title"/>
          </p:nvPr>
        </p:nvSpPr>
        <p:spPr/>
        <p:txBody>
          <a:bodyPr/>
          <a:lstStyle/>
          <a:p>
            <a:r>
              <a:rPr lang="en-US" b="1" dirty="0"/>
              <a:t>It </a:t>
            </a:r>
            <a:r>
              <a:rPr lang="en-US" b="1" dirty="0" err="1"/>
              <a:t>ain’t</a:t>
            </a:r>
            <a:r>
              <a:rPr lang="en-US" b="1" dirty="0"/>
              <a:t> the same, but you can make it hotter</a:t>
            </a:r>
          </a:p>
        </p:txBody>
      </p:sp>
      <p:sp>
        <p:nvSpPr>
          <p:cNvPr id="3" name="Text Placeholder 2">
            <a:extLst>
              <a:ext uri="{FF2B5EF4-FFF2-40B4-BE49-F238E27FC236}">
                <a16:creationId xmlns:a16="http://schemas.microsoft.com/office/drawing/2014/main" id="{66A0BE0C-5570-A743-A80C-07979FE98F84}"/>
              </a:ext>
            </a:extLst>
          </p:cNvPr>
          <p:cNvSpPr>
            <a:spLocks noGrp="1"/>
          </p:cNvSpPr>
          <p:nvPr>
            <p:ph type="body" idx="1"/>
          </p:nvPr>
        </p:nvSpPr>
        <p:spPr>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a:lstStyle/>
          <a:p>
            <a:r>
              <a:rPr lang="en-US" dirty="0">
                <a:solidFill>
                  <a:schemeClr val="tx1"/>
                </a:solidFill>
              </a:rPr>
              <a:t>What’s missing?</a:t>
            </a:r>
          </a:p>
        </p:txBody>
      </p:sp>
      <p:sp>
        <p:nvSpPr>
          <p:cNvPr id="4" name="Content Placeholder 3">
            <a:extLst>
              <a:ext uri="{FF2B5EF4-FFF2-40B4-BE49-F238E27FC236}">
                <a16:creationId xmlns:a16="http://schemas.microsoft.com/office/drawing/2014/main" id="{12E066A2-0E0C-C942-8696-7F0CEC15B013}"/>
              </a:ext>
            </a:extLst>
          </p:cNvPr>
          <p:cNvSpPr>
            <a:spLocks noGrp="1"/>
          </p:cNvSpPr>
          <p:nvPr>
            <p:ph sz="half" idx="2"/>
          </p:nvPr>
        </p:nvSpPr>
        <p:spPr>
          <a:solidFill>
            <a:srgbClr val="7030A0"/>
          </a:solidFill>
        </p:spPr>
        <p:style>
          <a:lnRef idx="2">
            <a:schemeClr val="accent4">
              <a:shade val="50000"/>
            </a:schemeClr>
          </a:lnRef>
          <a:fillRef idx="1">
            <a:schemeClr val="accent4"/>
          </a:fillRef>
          <a:effectRef idx="0">
            <a:schemeClr val="accent4"/>
          </a:effectRef>
          <a:fontRef idx="minor">
            <a:schemeClr val="lt1"/>
          </a:fontRef>
        </p:style>
        <p:txBody>
          <a:bodyPr>
            <a:normAutofit fontScale="85000" lnSpcReduction="20000"/>
          </a:bodyPr>
          <a:lstStyle/>
          <a:p>
            <a:r>
              <a:rPr lang="en-US" dirty="0"/>
              <a:t>Proximity—flesh on flesh</a:t>
            </a:r>
          </a:p>
          <a:p>
            <a:r>
              <a:rPr lang="en-US" dirty="0"/>
              <a:t>Physical touch of another</a:t>
            </a:r>
          </a:p>
          <a:p>
            <a:r>
              <a:rPr lang="en-US" dirty="0"/>
              <a:t>Smell</a:t>
            </a:r>
          </a:p>
          <a:p>
            <a:r>
              <a:rPr lang="en-US" dirty="0"/>
              <a:t>3-D</a:t>
            </a:r>
          </a:p>
          <a:p>
            <a:r>
              <a:rPr lang="en-US" dirty="0"/>
              <a:t>Snuggles</a:t>
            </a:r>
          </a:p>
          <a:p>
            <a:endParaRPr lang="en-US" dirty="0"/>
          </a:p>
        </p:txBody>
      </p:sp>
      <p:sp>
        <p:nvSpPr>
          <p:cNvPr id="5" name="Text Placeholder 4">
            <a:extLst>
              <a:ext uri="{FF2B5EF4-FFF2-40B4-BE49-F238E27FC236}">
                <a16:creationId xmlns:a16="http://schemas.microsoft.com/office/drawing/2014/main" id="{F062CC40-7FF8-414A-80A5-9391B9C68BC9}"/>
              </a:ext>
            </a:extLst>
          </p:cNvPr>
          <p:cNvSpPr>
            <a:spLocks noGrp="1"/>
          </p:cNvSpPr>
          <p:nvPr>
            <p:ph type="body" sz="quarter" idx="3"/>
          </p:nvPr>
        </p:nvSpPr>
        <p:spPr>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a:lstStyle/>
          <a:p>
            <a:r>
              <a:rPr lang="en-US" dirty="0">
                <a:solidFill>
                  <a:schemeClr val="tx1"/>
                </a:solidFill>
              </a:rPr>
              <a:t>How can you make it hotter? </a:t>
            </a:r>
          </a:p>
        </p:txBody>
      </p:sp>
      <p:sp>
        <p:nvSpPr>
          <p:cNvPr id="6" name="Content Placeholder 5">
            <a:extLst>
              <a:ext uri="{FF2B5EF4-FFF2-40B4-BE49-F238E27FC236}">
                <a16:creationId xmlns:a16="http://schemas.microsoft.com/office/drawing/2014/main" id="{06AFE8FC-3AE1-FE4A-B3D2-39DB6D63A31C}"/>
              </a:ext>
            </a:extLst>
          </p:cNvPr>
          <p:cNvSpPr>
            <a:spLocks noGrp="1"/>
          </p:cNvSpPr>
          <p:nvPr>
            <p:ph sz="quarter" idx="4"/>
          </p:nvPr>
        </p:nvSpPr>
        <p:spPr>
          <a:solidFill>
            <a:srgbClr val="7030A0"/>
          </a:solidFill>
        </p:spPr>
        <p:style>
          <a:lnRef idx="2">
            <a:schemeClr val="accent4">
              <a:shade val="50000"/>
            </a:schemeClr>
          </a:lnRef>
          <a:fillRef idx="1">
            <a:schemeClr val="accent4"/>
          </a:fillRef>
          <a:effectRef idx="0">
            <a:schemeClr val="accent4"/>
          </a:effectRef>
          <a:fontRef idx="minor">
            <a:schemeClr val="lt1"/>
          </a:fontRef>
        </p:style>
        <p:txBody>
          <a:bodyPr>
            <a:normAutofit fontScale="85000" lnSpcReduction="20000"/>
          </a:bodyPr>
          <a:lstStyle/>
          <a:p>
            <a:r>
              <a:rPr lang="en-US" dirty="0"/>
              <a:t>Focus on voice commands and visual stimulation</a:t>
            </a:r>
          </a:p>
          <a:p>
            <a:r>
              <a:rPr lang="en-US" dirty="0"/>
              <a:t>Expand your topping skills so you can ‘do the things’ to yourself</a:t>
            </a:r>
          </a:p>
          <a:p>
            <a:r>
              <a:rPr lang="en-US" dirty="0"/>
              <a:t>Find ways to stimulate sense of smell (send clothes, perfumes, cooking smells)</a:t>
            </a:r>
          </a:p>
          <a:p>
            <a:r>
              <a:rPr lang="en-US" dirty="0"/>
              <a:t>Multiple camera angles/close ups</a:t>
            </a:r>
          </a:p>
          <a:p>
            <a:r>
              <a:rPr lang="en-US" dirty="0" err="1"/>
              <a:t>Stuffies</a:t>
            </a:r>
            <a:r>
              <a:rPr lang="en-US" dirty="0"/>
              <a:t>, </a:t>
            </a:r>
            <a:r>
              <a:rPr lang="en-US" dirty="0" err="1"/>
              <a:t>onsies</a:t>
            </a:r>
            <a:r>
              <a:rPr lang="en-US" dirty="0"/>
              <a:t>, </a:t>
            </a:r>
            <a:r>
              <a:rPr lang="en-US" dirty="0" err="1"/>
              <a:t>blankies</a:t>
            </a:r>
            <a:r>
              <a:rPr lang="en-US" dirty="0"/>
              <a:t>, comfort foods</a:t>
            </a:r>
          </a:p>
          <a:p>
            <a:r>
              <a:rPr lang="en-US" dirty="0"/>
              <a:t>Remote controlled toys</a:t>
            </a:r>
          </a:p>
        </p:txBody>
      </p:sp>
    </p:spTree>
    <p:extLst>
      <p:ext uri="{BB962C8B-B14F-4D97-AF65-F5344CB8AC3E}">
        <p14:creationId xmlns:p14="http://schemas.microsoft.com/office/powerpoint/2010/main" val="3567092710"/>
      </p:ext>
    </p:extLst>
  </p:cSld>
  <p:clrMapOvr>
    <a:masterClrMapping/>
  </p:clrMapOvr>
  <p:transition spd="med"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CA1F-49C5-D344-9C2E-0FD27F90106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C3C96DA-9D8C-FB42-85F5-BB2D86F1D7FD}"/>
              </a:ext>
            </a:extLst>
          </p:cNvPr>
          <p:cNvSpPr>
            <a:spLocks noGrp="1"/>
          </p:cNvSpPr>
          <p:nvPr>
            <p:ph type="body" idx="1"/>
          </p:nvPr>
        </p:nvSpPr>
        <p:spPr/>
        <p:txBody>
          <a:bodyPr/>
          <a:lstStyle/>
          <a:p>
            <a:endParaRPr lang="en-US"/>
          </a:p>
        </p:txBody>
      </p:sp>
      <p:pic>
        <p:nvPicPr>
          <p:cNvPr id="9" name="Content Placeholder 8">
            <a:extLst>
              <a:ext uri="{FF2B5EF4-FFF2-40B4-BE49-F238E27FC236}">
                <a16:creationId xmlns:a16="http://schemas.microsoft.com/office/drawing/2014/main" id="{D6D4125B-FFFE-0B4D-9108-9DFD74C36973}"/>
              </a:ext>
            </a:extLst>
          </p:cNvPr>
          <p:cNvPicPr>
            <a:picLocks noGrp="1" noChangeAspect="1"/>
          </p:cNvPicPr>
          <p:nvPr>
            <p:ph sz="half" idx="2"/>
          </p:nvPr>
        </p:nvPicPr>
        <p:blipFill>
          <a:blip r:embed="rId2"/>
          <a:stretch>
            <a:fillRect/>
          </a:stretch>
        </p:blipFill>
        <p:spPr>
          <a:xfrm>
            <a:off x="0" y="-688956"/>
            <a:ext cx="12835340" cy="8022086"/>
          </a:xfrm>
        </p:spPr>
      </p:pic>
      <p:sp>
        <p:nvSpPr>
          <p:cNvPr id="5" name="Text Placeholder 4">
            <a:extLst>
              <a:ext uri="{FF2B5EF4-FFF2-40B4-BE49-F238E27FC236}">
                <a16:creationId xmlns:a16="http://schemas.microsoft.com/office/drawing/2014/main" id="{EF900D3D-9A6A-4D45-9D85-71E1FABEB182}"/>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B1183CDC-6D0D-FA42-B618-68BC5695D594}"/>
              </a:ext>
            </a:extLst>
          </p:cNvPr>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2702132394"/>
      </p:ext>
    </p:extLst>
  </p:cSld>
  <p:clrMapOvr>
    <a:masterClrMapping/>
  </p:clrMapOvr>
  <p:transition spd="med"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F7DBD-57D0-734D-AE99-F2B20ED7E82E}"/>
              </a:ext>
            </a:extLst>
          </p:cNvPr>
          <p:cNvSpPr>
            <a:spLocks noGrp="1"/>
          </p:cNvSpPr>
          <p:nvPr>
            <p:ph type="title"/>
          </p:nvPr>
        </p:nvSpPr>
        <p:spPr/>
        <p:txBody>
          <a:bodyPr/>
          <a:lstStyle/>
          <a:p>
            <a:r>
              <a:rPr lang="en-US" b="1" dirty="0"/>
              <a:t>Lean into the ways in which it is already hotter…</a:t>
            </a:r>
          </a:p>
        </p:txBody>
      </p:sp>
      <p:sp>
        <p:nvSpPr>
          <p:cNvPr id="3" name="Content Placeholder 2">
            <a:extLst>
              <a:ext uri="{FF2B5EF4-FFF2-40B4-BE49-F238E27FC236}">
                <a16:creationId xmlns:a16="http://schemas.microsoft.com/office/drawing/2014/main" id="{EE388F91-2C3D-CA41-9502-F3AF362E2768}"/>
              </a:ext>
            </a:extLst>
          </p:cNvPr>
          <p:cNvSpPr>
            <a:spLocks noGrp="1"/>
          </p:cNvSpPr>
          <p:nvPr>
            <p:ph idx="1"/>
          </p:nvPr>
        </p:nvSpPr>
        <p:spPr>
          <a:xfrm>
            <a:off x="838200" y="1864659"/>
            <a:ext cx="10515600" cy="4760540"/>
          </a:xfrm>
        </p:spPr>
        <p:txBody>
          <a:bodyPr>
            <a:normAutofit fontScale="92500" lnSpcReduction="10000"/>
          </a:bodyPr>
          <a:lstStyle/>
          <a:p>
            <a:r>
              <a:rPr lang="en-US" dirty="0"/>
              <a:t>Conditioned for porn—visual versus other types of stimulation</a:t>
            </a:r>
          </a:p>
          <a:p>
            <a:r>
              <a:rPr lang="en-US" dirty="0"/>
              <a:t>Enhance the feelings of ‘being desired’ and objectified through your words</a:t>
            </a:r>
          </a:p>
          <a:p>
            <a:r>
              <a:rPr lang="en-US" dirty="0"/>
              <a:t>Constraints can make it easier and more focused</a:t>
            </a:r>
          </a:p>
          <a:p>
            <a:r>
              <a:rPr lang="en-US" dirty="0"/>
              <a:t>Remote locations make for more interesting location possibilities</a:t>
            </a:r>
          </a:p>
          <a:p>
            <a:pPr lvl="1"/>
            <a:r>
              <a:rPr lang="en-US" dirty="0"/>
              <a:t>Natural environments</a:t>
            </a:r>
          </a:p>
          <a:p>
            <a:pPr lvl="1"/>
            <a:r>
              <a:rPr lang="en-US" dirty="0"/>
              <a:t>Service rituals</a:t>
            </a:r>
          </a:p>
          <a:p>
            <a:r>
              <a:rPr lang="en-US" dirty="0"/>
              <a:t>For folks unsure about Domination/Topping, this is a GREAT opportunity to gain confidence </a:t>
            </a:r>
          </a:p>
          <a:p>
            <a:r>
              <a:rPr lang="en-US" dirty="0"/>
              <a:t>Fetishes and kinks take conditioning…this will take time and practice…and then you will want more</a:t>
            </a:r>
          </a:p>
          <a:p>
            <a:r>
              <a:rPr lang="en-US" dirty="0"/>
              <a:t>SUPER HOT (as a D-type) to make people do things to themselves—hot, hot, power/energy exchange</a:t>
            </a:r>
          </a:p>
        </p:txBody>
      </p:sp>
    </p:spTree>
    <p:extLst>
      <p:ext uri="{BB962C8B-B14F-4D97-AF65-F5344CB8AC3E}">
        <p14:creationId xmlns:p14="http://schemas.microsoft.com/office/powerpoint/2010/main" val="298433641"/>
      </p:ext>
    </p:extLst>
  </p:cSld>
  <p:clrMapOvr>
    <a:masterClrMapping/>
  </p:clrMapOvr>
  <p:transition spd="med"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F08A29-8E2C-194E-987F-F3DC0612C038}"/>
              </a:ext>
            </a:extLst>
          </p:cNvPr>
          <p:cNvSpPr>
            <a:spLocks noGrp="1"/>
          </p:cNvSpPr>
          <p:nvPr>
            <p:ph type="title"/>
          </p:nvPr>
        </p:nvSpPr>
        <p:spPr>
          <a:xfrm>
            <a:off x="241852" y="23008"/>
            <a:ext cx="10515600" cy="1325563"/>
          </a:xfrm>
        </p:spPr>
        <p:txBody>
          <a:bodyPr/>
          <a:lstStyle/>
          <a:p>
            <a:r>
              <a:rPr lang="en-US" dirty="0"/>
              <a:t>What is a BDSM negotiation for Online Play?</a:t>
            </a:r>
          </a:p>
        </p:txBody>
      </p:sp>
      <p:sp>
        <p:nvSpPr>
          <p:cNvPr id="8" name="Content Placeholder 7">
            <a:extLst>
              <a:ext uri="{FF2B5EF4-FFF2-40B4-BE49-F238E27FC236}">
                <a16:creationId xmlns:a16="http://schemas.microsoft.com/office/drawing/2014/main" id="{923C4DB4-98DB-EF42-A6AF-85A055EE7DF7}"/>
              </a:ext>
            </a:extLst>
          </p:cNvPr>
          <p:cNvSpPr>
            <a:spLocks noGrp="1"/>
          </p:cNvSpPr>
          <p:nvPr>
            <p:ph idx="1"/>
          </p:nvPr>
        </p:nvSpPr>
        <p:spPr>
          <a:xfrm>
            <a:off x="652670" y="1365196"/>
            <a:ext cx="10515600" cy="4351338"/>
          </a:xfrm>
        </p:spPr>
        <p:txBody>
          <a:bodyPr>
            <a:normAutofit/>
          </a:bodyPr>
          <a:lstStyle/>
          <a:p>
            <a:r>
              <a:rPr lang="en-US" dirty="0"/>
              <a:t>Outlining the elements of a scene/relationship </a:t>
            </a:r>
          </a:p>
          <a:p>
            <a:r>
              <a:rPr lang="en-US" dirty="0"/>
              <a:t>A list of the ‘things’ on the table based on resources/skills available on site </a:t>
            </a:r>
          </a:p>
          <a:p>
            <a:r>
              <a:rPr lang="en-US" dirty="0"/>
              <a:t>Asking for what you want &amp; listening to what your partner wants/doesn’t want</a:t>
            </a:r>
          </a:p>
          <a:p>
            <a:r>
              <a:rPr lang="en-US" dirty="0"/>
              <a:t>Communicating limits</a:t>
            </a:r>
          </a:p>
          <a:p>
            <a:r>
              <a:rPr lang="en-US" dirty="0"/>
              <a:t>A wonderful way to connect</a:t>
            </a:r>
          </a:p>
          <a:p>
            <a:r>
              <a:rPr lang="en-US" dirty="0"/>
              <a:t>It’s NOT consent to play</a:t>
            </a:r>
          </a:p>
        </p:txBody>
      </p:sp>
      <p:sp>
        <p:nvSpPr>
          <p:cNvPr id="9" name="TextBox 8">
            <a:extLst>
              <a:ext uri="{FF2B5EF4-FFF2-40B4-BE49-F238E27FC236}">
                <a16:creationId xmlns:a16="http://schemas.microsoft.com/office/drawing/2014/main" id="{6E41C4F4-1B16-FC4C-9EFD-07BA86DF8C5E}"/>
              </a:ext>
            </a:extLst>
          </p:cNvPr>
          <p:cNvSpPr txBox="1"/>
          <p:nvPr/>
        </p:nvSpPr>
        <p:spPr>
          <a:xfrm>
            <a:off x="0" y="5780782"/>
            <a:ext cx="12192000" cy="1077218"/>
          </a:xfrm>
          <a:prstGeom prst="rect">
            <a:avLst/>
          </a:prstGeom>
          <a:solidFill>
            <a:srgbClr val="7030A0"/>
          </a:solidFill>
          <a:effectLst>
            <a:outerShdw blurRad="50800" dist="50800" dir="5400000" sx="92000" sy="92000" algn="ctr" rotWithShape="0">
              <a:srgbClr val="000000">
                <a:alpha val="97000"/>
              </a:srgbClr>
            </a:outerShdw>
          </a:effectLst>
        </p:spPr>
        <p:txBody>
          <a:bodyPr wrap="square" rtlCol="0">
            <a:spAutoFit/>
          </a:bodyPr>
          <a:lstStyle/>
          <a:p>
            <a:pPr algn="ctr"/>
            <a:r>
              <a:rPr lang="en-US" sz="2800" dirty="0">
                <a:solidFill>
                  <a:schemeClr val="bg1"/>
                </a:solidFill>
              </a:rPr>
              <a:t>The goal of ANY BDSM negotiation is </a:t>
            </a:r>
            <a:r>
              <a:rPr lang="en-US" sz="3200" b="1" dirty="0">
                <a:solidFill>
                  <a:srgbClr val="FFFF00"/>
                </a:solidFill>
              </a:rPr>
              <a:t>informed consent </a:t>
            </a:r>
            <a:r>
              <a:rPr lang="en-US" sz="2800" dirty="0">
                <a:solidFill>
                  <a:schemeClr val="bg1"/>
                </a:solidFill>
              </a:rPr>
              <a:t>grounded in </a:t>
            </a:r>
            <a:r>
              <a:rPr lang="en-US" sz="3200" b="1" dirty="0">
                <a:solidFill>
                  <a:srgbClr val="FFFF00"/>
                </a:solidFill>
              </a:rPr>
              <a:t>inquiry</a:t>
            </a:r>
            <a:r>
              <a:rPr lang="en-US" sz="2800" b="1" dirty="0">
                <a:solidFill>
                  <a:schemeClr val="bg1"/>
                </a:solidFill>
              </a:rPr>
              <a:t> </a:t>
            </a:r>
          </a:p>
          <a:p>
            <a:pPr algn="ctr"/>
            <a:r>
              <a:rPr lang="en-US" sz="2800" dirty="0">
                <a:solidFill>
                  <a:schemeClr val="bg1"/>
                </a:solidFill>
              </a:rPr>
              <a:t>leading to </a:t>
            </a:r>
            <a:r>
              <a:rPr lang="en-US" sz="3200" b="1" dirty="0">
                <a:solidFill>
                  <a:srgbClr val="FFFF00"/>
                </a:solidFill>
              </a:rPr>
              <a:t>HOTTER EXPERIENCES</a:t>
            </a:r>
            <a:endParaRPr lang="en-US" sz="2800" b="1" dirty="0">
              <a:solidFill>
                <a:srgbClr val="FFFF00"/>
              </a:solidFill>
            </a:endParaRPr>
          </a:p>
        </p:txBody>
      </p:sp>
    </p:spTree>
    <p:extLst>
      <p:ext uri="{BB962C8B-B14F-4D97-AF65-F5344CB8AC3E}">
        <p14:creationId xmlns:p14="http://schemas.microsoft.com/office/powerpoint/2010/main" val="2815160882"/>
      </p:ext>
    </p:extLst>
  </p:cSld>
  <p:clrMapOvr>
    <a:masterClrMapping/>
  </p:clrMapOvr>
  <p:transition spd="med"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1E2F-040C-0345-B833-5F9578733DB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7D69A65A-8E4F-4146-A189-05412B63F0B0}"/>
              </a:ext>
            </a:extLst>
          </p:cNvPr>
          <p:cNvPicPr>
            <a:picLocks noGrp="1" noChangeAspect="1"/>
          </p:cNvPicPr>
          <p:nvPr>
            <p:ph idx="1"/>
          </p:nvPr>
        </p:nvPicPr>
        <p:blipFill>
          <a:blip r:embed="rId3"/>
          <a:stretch>
            <a:fillRect/>
          </a:stretch>
        </p:blipFill>
        <p:spPr>
          <a:xfrm>
            <a:off x="1380066" y="-541866"/>
            <a:ext cx="9431867" cy="7680235"/>
          </a:xfrm>
          <a:prstGeom prst="rect">
            <a:avLst/>
          </a:prstGeom>
        </p:spPr>
      </p:pic>
    </p:spTree>
    <p:extLst>
      <p:ext uri="{BB962C8B-B14F-4D97-AF65-F5344CB8AC3E}">
        <p14:creationId xmlns:p14="http://schemas.microsoft.com/office/powerpoint/2010/main" val="2085788274"/>
      </p:ext>
    </p:extLst>
  </p:cSld>
  <p:clrMapOvr>
    <a:masterClrMapping/>
  </p:clrMapOvr>
  <p:transition spd="med"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51C4-FD52-1A4A-B45C-6217AE605DCE}"/>
              </a:ext>
            </a:extLst>
          </p:cNvPr>
          <p:cNvSpPr>
            <a:spLocks noGrp="1"/>
          </p:cNvSpPr>
          <p:nvPr>
            <p:ph type="title"/>
          </p:nvPr>
        </p:nvSpPr>
        <p:spPr>
          <a:xfrm>
            <a:off x="861753" y="265372"/>
            <a:ext cx="10515600" cy="1325563"/>
          </a:xfrm>
        </p:spPr>
        <p:txBody>
          <a:bodyPr/>
          <a:lstStyle/>
          <a:p>
            <a:r>
              <a:rPr lang="en-US" b="1" dirty="0"/>
              <a:t>Negotiation Tip: Focus on Interests*</a:t>
            </a:r>
          </a:p>
        </p:txBody>
      </p:sp>
      <p:sp>
        <p:nvSpPr>
          <p:cNvPr id="3" name="Content Placeholder 2">
            <a:extLst>
              <a:ext uri="{FF2B5EF4-FFF2-40B4-BE49-F238E27FC236}">
                <a16:creationId xmlns:a16="http://schemas.microsoft.com/office/drawing/2014/main" id="{D77FE4C7-D395-CD49-9980-C42D6C421FF2}"/>
              </a:ext>
            </a:extLst>
          </p:cNvPr>
          <p:cNvSpPr>
            <a:spLocks noGrp="1"/>
          </p:cNvSpPr>
          <p:nvPr>
            <p:ph idx="1"/>
          </p:nvPr>
        </p:nvSpPr>
        <p:spPr>
          <a:xfrm>
            <a:off x="861753" y="1353121"/>
            <a:ext cx="10515600" cy="4351338"/>
          </a:xfrm>
        </p:spPr>
        <p:txBody>
          <a:bodyPr>
            <a:noAutofit/>
          </a:bodyPr>
          <a:lstStyle/>
          <a:p>
            <a:r>
              <a:rPr lang="en-US" dirty="0"/>
              <a:t>P</a:t>
            </a:r>
            <a:r>
              <a:rPr lang="en-US" sz="3200" dirty="0"/>
              <a:t>lay is about connecting through sensation/emotion/experiences </a:t>
            </a:r>
          </a:p>
          <a:p>
            <a:r>
              <a:rPr lang="en-US" sz="3600" dirty="0">
                <a:solidFill>
                  <a:srgbClr val="FF0000"/>
                </a:solidFill>
              </a:rPr>
              <a:t>Focus on the way you and your partner want to feel not ‘the things’ </a:t>
            </a:r>
          </a:p>
          <a:p>
            <a:r>
              <a:rPr lang="en-US" sz="3200" dirty="0">
                <a:sym typeface="Wingdings" pitchFamily="2" charset="2"/>
              </a:rPr>
              <a:t>What matters is why? All the ‘things’ are in service to the interest or feelings you want to evoke</a:t>
            </a:r>
            <a:endParaRPr lang="en-US" sz="3200" dirty="0"/>
          </a:p>
          <a:p>
            <a:r>
              <a:rPr lang="en-US" sz="3200" dirty="0"/>
              <a:t>What is it that you want to feel?</a:t>
            </a:r>
          </a:p>
          <a:p>
            <a:pPr lvl="1"/>
            <a:r>
              <a:rPr lang="en-US" sz="2800" dirty="0"/>
              <a:t>Why do you want to play?  Why with me? </a:t>
            </a:r>
          </a:p>
          <a:p>
            <a:pPr lvl="1"/>
            <a:r>
              <a:rPr lang="en-US" sz="2800" dirty="0"/>
              <a:t>Most of us haven’t been asked to articulate this before</a:t>
            </a:r>
          </a:p>
        </p:txBody>
      </p:sp>
      <p:sp>
        <p:nvSpPr>
          <p:cNvPr id="4" name="TextBox 3">
            <a:extLst>
              <a:ext uri="{FF2B5EF4-FFF2-40B4-BE49-F238E27FC236}">
                <a16:creationId xmlns:a16="http://schemas.microsoft.com/office/drawing/2014/main" id="{0F7736DF-C755-364D-8AE9-84EF80CE04C0}"/>
              </a:ext>
            </a:extLst>
          </p:cNvPr>
          <p:cNvSpPr txBox="1"/>
          <p:nvPr/>
        </p:nvSpPr>
        <p:spPr>
          <a:xfrm>
            <a:off x="23553" y="6334780"/>
            <a:ext cx="12191999" cy="523220"/>
          </a:xfrm>
          <a:prstGeom prst="rect">
            <a:avLst/>
          </a:prstGeom>
          <a:solidFill>
            <a:srgbClr val="7030A0"/>
          </a:solidFill>
        </p:spPr>
        <p:txBody>
          <a:bodyPr wrap="square" rtlCol="0">
            <a:spAutoFit/>
          </a:bodyPr>
          <a:lstStyle/>
          <a:p>
            <a:pPr algn="ctr"/>
            <a:r>
              <a:rPr lang="en-US" sz="2800" dirty="0">
                <a:solidFill>
                  <a:schemeClr val="bg1"/>
                </a:solidFill>
              </a:rPr>
              <a:t>How do you want to </a:t>
            </a:r>
            <a:r>
              <a:rPr lang="en-US" sz="2800" b="1" dirty="0">
                <a:solidFill>
                  <a:schemeClr val="bg1"/>
                </a:solidFill>
              </a:rPr>
              <a:t>FEEL</a:t>
            </a:r>
            <a:r>
              <a:rPr lang="en-US" sz="2800" dirty="0">
                <a:solidFill>
                  <a:schemeClr val="bg1"/>
                </a:solidFill>
              </a:rPr>
              <a:t> during and after our scene? </a:t>
            </a:r>
          </a:p>
        </p:txBody>
      </p:sp>
    </p:spTree>
    <p:extLst>
      <p:ext uri="{BB962C8B-B14F-4D97-AF65-F5344CB8AC3E}">
        <p14:creationId xmlns:p14="http://schemas.microsoft.com/office/powerpoint/2010/main" val="207647890"/>
      </p:ext>
    </p:extLst>
  </p:cSld>
  <p:clrMapOvr>
    <a:masterClrMapping/>
  </p:clrMapOvr>
  <p:transition spd="med"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FEBC-4318-3B43-891A-31303670D326}"/>
              </a:ext>
            </a:extLst>
          </p:cNvPr>
          <p:cNvSpPr>
            <a:spLocks noGrp="1"/>
          </p:cNvSpPr>
          <p:nvPr>
            <p:ph type="title"/>
          </p:nvPr>
        </p:nvSpPr>
        <p:spPr>
          <a:xfrm>
            <a:off x="739775" y="104775"/>
            <a:ext cx="10515600" cy="1325563"/>
          </a:xfrm>
        </p:spPr>
        <p:txBody>
          <a:bodyPr/>
          <a:lstStyle/>
          <a:p>
            <a:r>
              <a:rPr lang="en-US" b="1" dirty="0"/>
              <a:t>Interests? </a:t>
            </a:r>
          </a:p>
        </p:txBody>
      </p:sp>
      <p:sp>
        <p:nvSpPr>
          <p:cNvPr id="3" name="Text Placeholder 2">
            <a:extLst>
              <a:ext uri="{FF2B5EF4-FFF2-40B4-BE49-F238E27FC236}">
                <a16:creationId xmlns:a16="http://schemas.microsoft.com/office/drawing/2014/main" id="{9019BE0A-EB4E-8A4E-A2F3-FB2DAC413C61}"/>
              </a:ext>
            </a:extLst>
          </p:cNvPr>
          <p:cNvSpPr>
            <a:spLocks noGrp="1"/>
          </p:cNvSpPr>
          <p:nvPr>
            <p:ph type="body" idx="1"/>
          </p:nvPr>
        </p:nvSpPr>
        <p:spPr>
          <a:xfrm>
            <a:off x="839786" y="1681163"/>
            <a:ext cx="5157787" cy="823912"/>
          </a:xfrm>
        </p:spPr>
        <p:style>
          <a:lnRef idx="2">
            <a:schemeClr val="accent3"/>
          </a:lnRef>
          <a:fillRef idx="1">
            <a:schemeClr val="lt1"/>
          </a:fillRef>
          <a:effectRef idx="0">
            <a:schemeClr val="accent3"/>
          </a:effectRef>
          <a:fontRef idx="minor">
            <a:schemeClr val="dk1"/>
          </a:fontRef>
        </p:style>
        <p:txBody>
          <a:bodyPr>
            <a:normAutofit/>
          </a:bodyPr>
          <a:lstStyle/>
          <a:p>
            <a:r>
              <a:rPr lang="en-US" sz="3200" dirty="0"/>
              <a:t>Interests/Goals (e.g.)</a:t>
            </a:r>
          </a:p>
        </p:txBody>
      </p:sp>
      <p:sp>
        <p:nvSpPr>
          <p:cNvPr id="4" name="Content Placeholder 3">
            <a:extLst>
              <a:ext uri="{FF2B5EF4-FFF2-40B4-BE49-F238E27FC236}">
                <a16:creationId xmlns:a16="http://schemas.microsoft.com/office/drawing/2014/main" id="{F53965CE-5B0E-4A4C-8255-05E430F3516C}"/>
              </a:ext>
            </a:extLst>
          </p:cNvPr>
          <p:cNvSpPr>
            <a:spLocks noGrp="1"/>
          </p:cNvSpPr>
          <p:nvPr>
            <p:ph sz="half" idx="2"/>
          </p:nvPr>
        </p:nvSpPr>
        <p:spPr>
          <a:xfrm>
            <a:off x="839787" y="2505075"/>
            <a:ext cx="5157787" cy="3684588"/>
          </a:xfrm>
        </p:spPr>
        <p:style>
          <a:lnRef idx="2">
            <a:schemeClr val="accent3"/>
          </a:lnRef>
          <a:fillRef idx="1">
            <a:schemeClr val="lt1"/>
          </a:fillRef>
          <a:effectRef idx="0">
            <a:schemeClr val="accent3"/>
          </a:effectRef>
          <a:fontRef idx="minor">
            <a:schemeClr val="dk1"/>
          </a:fontRef>
        </p:style>
        <p:txBody>
          <a:bodyPr>
            <a:normAutofit/>
          </a:bodyPr>
          <a:lstStyle/>
          <a:p>
            <a:pPr lvl="1"/>
            <a:r>
              <a:rPr lang="en-US" dirty="0"/>
              <a:t>Sharing intimacy</a:t>
            </a:r>
          </a:p>
          <a:p>
            <a:pPr lvl="1"/>
            <a:r>
              <a:rPr lang="en-US" dirty="0"/>
              <a:t>Caring for me/my partner</a:t>
            </a:r>
          </a:p>
          <a:p>
            <a:pPr lvl="1"/>
            <a:r>
              <a:rPr lang="en-US" dirty="0"/>
              <a:t>Repeat play</a:t>
            </a:r>
          </a:p>
          <a:p>
            <a:pPr lvl="1"/>
            <a:r>
              <a:rPr lang="en-US" dirty="0"/>
              <a:t>Relaxing</a:t>
            </a:r>
          </a:p>
          <a:p>
            <a:pPr lvl="1"/>
            <a:r>
              <a:rPr lang="en-US" dirty="0"/>
              <a:t>Safety</a:t>
            </a:r>
          </a:p>
          <a:p>
            <a:pPr lvl="1"/>
            <a:r>
              <a:rPr lang="en-US" dirty="0"/>
              <a:t>Sexy time</a:t>
            </a:r>
          </a:p>
          <a:p>
            <a:pPr lvl="1"/>
            <a:r>
              <a:rPr lang="en-US" dirty="0"/>
              <a:t>Subspace/</a:t>
            </a:r>
            <a:r>
              <a:rPr lang="en-US" dirty="0" err="1"/>
              <a:t>Topspace</a:t>
            </a:r>
            <a:endParaRPr lang="en-US" dirty="0"/>
          </a:p>
          <a:p>
            <a:pPr lvl="1"/>
            <a:r>
              <a:rPr lang="en-US" dirty="0"/>
              <a:t>Experiencing something transformative</a:t>
            </a:r>
          </a:p>
          <a:p>
            <a:endParaRPr lang="en-US" dirty="0"/>
          </a:p>
        </p:txBody>
      </p:sp>
      <p:sp>
        <p:nvSpPr>
          <p:cNvPr id="5" name="Text Placeholder 4">
            <a:extLst>
              <a:ext uri="{FF2B5EF4-FFF2-40B4-BE49-F238E27FC236}">
                <a16:creationId xmlns:a16="http://schemas.microsoft.com/office/drawing/2014/main" id="{F7CBC1B3-B6E2-204C-99A9-A569F7F6390E}"/>
              </a:ext>
            </a:extLst>
          </p:cNvPr>
          <p:cNvSpPr>
            <a:spLocks noGrp="1"/>
          </p:cNvSpPr>
          <p:nvPr>
            <p:ph type="body" sz="quarter" idx="3"/>
          </p:nvPr>
        </p:nvSpPr>
        <p:spPr/>
        <p:style>
          <a:lnRef idx="2">
            <a:schemeClr val="accent3"/>
          </a:lnRef>
          <a:fillRef idx="1">
            <a:schemeClr val="lt1"/>
          </a:fillRef>
          <a:effectRef idx="0">
            <a:schemeClr val="accent3"/>
          </a:effectRef>
          <a:fontRef idx="minor">
            <a:schemeClr val="dk1"/>
          </a:fontRef>
        </p:style>
        <p:txBody>
          <a:bodyPr>
            <a:normAutofit/>
          </a:bodyPr>
          <a:lstStyle/>
          <a:p>
            <a:r>
              <a:rPr lang="en-US" sz="3200" dirty="0"/>
              <a:t>The Feelings (e.g.)</a:t>
            </a:r>
          </a:p>
        </p:txBody>
      </p:sp>
      <p:sp>
        <p:nvSpPr>
          <p:cNvPr id="6" name="Content Placeholder 5">
            <a:extLst>
              <a:ext uri="{FF2B5EF4-FFF2-40B4-BE49-F238E27FC236}">
                <a16:creationId xmlns:a16="http://schemas.microsoft.com/office/drawing/2014/main" id="{2D17B669-997A-EE47-8FD2-F741AC03D541}"/>
              </a:ext>
            </a:extLst>
          </p:cNvPr>
          <p:cNvSpPr>
            <a:spLocks noGrp="1"/>
          </p:cNvSpPr>
          <p:nvPr>
            <p:ph sz="quarter" idx="4"/>
          </p:nvPr>
        </p:nvSpPr>
        <p:spPr>
          <a:xfrm>
            <a:off x="6172200" y="2505075"/>
            <a:ext cx="5183188" cy="3684588"/>
          </a:xfrm>
        </p:spPr>
        <p:style>
          <a:lnRef idx="2">
            <a:schemeClr val="accent3"/>
          </a:lnRef>
          <a:fillRef idx="1">
            <a:schemeClr val="lt1"/>
          </a:fillRef>
          <a:effectRef idx="0">
            <a:schemeClr val="accent3"/>
          </a:effectRef>
          <a:fontRef idx="minor">
            <a:schemeClr val="dk1"/>
          </a:fontRef>
        </p:style>
        <p:txBody>
          <a:bodyPr>
            <a:normAutofit/>
          </a:bodyPr>
          <a:lstStyle/>
          <a:p>
            <a:pPr lvl="1"/>
            <a:r>
              <a:rPr lang="en-US" dirty="0"/>
              <a:t>Connected/Loved</a:t>
            </a:r>
          </a:p>
          <a:p>
            <a:pPr lvl="1"/>
            <a:r>
              <a:rPr lang="en-US" dirty="0"/>
              <a:t>Adored/Desired</a:t>
            </a:r>
          </a:p>
          <a:p>
            <a:pPr lvl="1"/>
            <a:r>
              <a:rPr lang="en-US" dirty="0"/>
              <a:t>Powerful, powerless</a:t>
            </a:r>
          </a:p>
          <a:p>
            <a:pPr lvl="1"/>
            <a:r>
              <a:rPr lang="en-US" dirty="0"/>
              <a:t>Owned, Owning</a:t>
            </a:r>
          </a:p>
          <a:p>
            <a:pPr lvl="1"/>
            <a:r>
              <a:rPr lang="en-US" dirty="0"/>
              <a:t>Empowered</a:t>
            </a:r>
          </a:p>
          <a:p>
            <a:pPr lvl="1"/>
            <a:r>
              <a:rPr lang="en-US" dirty="0"/>
              <a:t>Energized</a:t>
            </a:r>
          </a:p>
          <a:p>
            <a:pPr lvl="1"/>
            <a:r>
              <a:rPr lang="en-US" dirty="0"/>
              <a:t>‘I want to forget’</a:t>
            </a:r>
          </a:p>
          <a:p>
            <a:pPr lvl="1"/>
            <a:r>
              <a:rPr lang="en-US" dirty="0"/>
              <a:t>Horrified, degraded, humiliated, objectified </a:t>
            </a:r>
          </a:p>
          <a:p>
            <a:endParaRPr lang="en-US" dirty="0"/>
          </a:p>
        </p:txBody>
      </p:sp>
    </p:spTree>
    <p:extLst>
      <p:ext uri="{BB962C8B-B14F-4D97-AF65-F5344CB8AC3E}">
        <p14:creationId xmlns:p14="http://schemas.microsoft.com/office/powerpoint/2010/main" val="2944907789"/>
      </p:ext>
    </p:extLst>
  </p:cSld>
  <p:clrMapOvr>
    <a:masterClrMapping/>
  </p:clrMapOvr>
  <p:transition spd="med"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713C-1014-B441-AEF0-606C720AC77E}"/>
              </a:ext>
            </a:extLst>
          </p:cNvPr>
          <p:cNvSpPr>
            <a:spLocks noGrp="1"/>
          </p:cNvSpPr>
          <p:nvPr>
            <p:ph type="title"/>
          </p:nvPr>
        </p:nvSpPr>
        <p:spPr>
          <a:xfrm>
            <a:off x="600121" y="464878"/>
            <a:ext cx="10753679" cy="1325563"/>
          </a:xfrm>
        </p:spPr>
        <p:txBody>
          <a:bodyPr/>
          <a:lstStyle/>
          <a:p>
            <a:r>
              <a:rPr lang="en-US" sz="4800" b="1" dirty="0"/>
              <a:t>Negotiation Tip: Ask (don’t guess)</a:t>
            </a:r>
          </a:p>
        </p:txBody>
      </p:sp>
      <p:sp>
        <p:nvSpPr>
          <p:cNvPr id="4" name="TextBox 3">
            <a:extLst>
              <a:ext uri="{FF2B5EF4-FFF2-40B4-BE49-F238E27FC236}">
                <a16:creationId xmlns:a16="http://schemas.microsoft.com/office/drawing/2014/main" id="{C9E8F972-E789-A34A-8212-C08F5E1CF2B3}"/>
              </a:ext>
            </a:extLst>
          </p:cNvPr>
          <p:cNvSpPr txBox="1"/>
          <p:nvPr/>
        </p:nvSpPr>
        <p:spPr>
          <a:xfrm>
            <a:off x="639940" y="3792827"/>
            <a:ext cx="10693930" cy="954107"/>
          </a:xfrm>
          <a:prstGeom prst="rect">
            <a:avLst/>
          </a:prstGeom>
          <a:solidFill>
            <a:srgbClr val="7030A0"/>
          </a:solidFill>
        </p:spPr>
        <p:txBody>
          <a:bodyPr wrap="square" rtlCol="0">
            <a:spAutoFit/>
          </a:bodyPr>
          <a:lstStyle/>
          <a:p>
            <a:r>
              <a:rPr lang="en-US" sz="2800" dirty="0">
                <a:solidFill>
                  <a:schemeClr val="bg1"/>
                </a:solidFill>
              </a:rPr>
              <a:t>Do you have physical injuries or emotional traumas that are relevant </a:t>
            </a:r>
          </a:p>
          <a:p>
            <a:r>
              <a:rPr lang="en-US" sz="2800" dirty="0">
                <a:solidFill>
                  <a:schemeClr val="bg1"/>
                </a:solidFill>
              </a:rPr>
              <a:t>to our scope of play? </a:t>
            </a:r>
          </a:p>
        </p:txBody>
      </p:sp>
      <p:sp>
        <p:nvSpPr>
          <p:cNvPr id="7" name="TextBox 6">
            <a:extLst>
              <a:ext uri="{FF2B5EF4-FFF2-40B4-BE49-F238E27FC236}">
                <a16:creationId xmlns:a16="http://schemas.microsoft.com/office/drawing/2014/main" id="{F0C47A1F-CD07-8D43-837F-19F1C92D736B}"/>
              </a:ext>
            </a:extLst>
          </p:cNvPr>
          <p:cNvSpPr txBox="1"/>
          <p:nvPr/>
        </p:nvSpPr>
        <p:spPr>
          <a:xfrm>
            <a:off x="639940" y="4901074"/>
            <a:ext cx="10675541" cy="954107"/>
          </a:xfrm>
          <a:prstGeom prst="rect">
            <a:avLst/>
          </a:prstGeom>
          <a:solidFill>
            <a:srgbClr val="7030A0"/>
          </a:solidFill>
        </p:spPr>
        <p:txBody>
          <a:bodyPr wrap="square" rtlCol="0">
            <a:spAutoFit/>
          </a:bodyPr>
          <a:lstStyle/>
          <a:p>
            <a:r>
              <a:rPr lang="en-US" sz="2800" dirty="0">
                <a:solidFill>
                  <a:schemeClr val="bg1"/>
                </a:solidFill>
              </a:rPr>
              <a:t>Aftercare: What kind of aftercare would you like given our location constraints?  </a:t>
            </a:r>
          </a:p>
        </p:txBody>
      </p:sp>
      <p:sp>
        <p:nvSpPr>
          <p:cNvPr id="8" name="TextBox 7">
            <a:extLst>
              <a:ext uri="{FF2B5EF4-FFF2-40B4-BE49-F238E27FC236}">
                <a16:creationId xmlns:a16="http://schemas.microsoft.com/office/drawing/2014/main" id="{F70F0C0B-30E8-8348-A430-21883491E34F}"/>
              </a:ext>
            </a:extLst>
          </p:cNvPr>
          <p:cNvSpPr txBox="1"/>
          <p:nvPr/>
        </p:nvSpPr>
        <p:spPr>
          <a:xfrm>
            <a:off x="639940" y="6024521"/>
            <a:ext cx="10675541" cy="523220"/>
          </a:xfrm>
          <a:prstGeom prst="rect">
            <a:avLst/>
          </a:prstGeom>
          <a:solidFill>
            <a:srgbClr val="7030A0"/>
          </a:solidFill>
        </p:spPr>
        <p:txBody>
          <a:bodyPr wrap="square" rtlCol="0">
            <a:spAutoFit/>
          </a:bodyPr>
          <a:lstStyle/>
          <a:p>
            <a:r>
              <a:rPr lang="en-US" sz="2800" dirty="0">
                <a:solidFill>
                  <a:schemeClr val="bg1"/>
                </a:solidFill>
              </a:rPr>
              <a:t>Is sexy-time on the table?  If yes, what? Penetration? Where? What?</a:t>
            </a:r>
          </a:p>
        </p:txBody>
      </p:sp>
      <p:sp>
        <p:nvSpPr>
          <p:cNvPr id="9" name="TextBox 8">
            <a:extLst>
              <a:ext uri="{FF2B5EF4-FFF2-40B4-BE49-F238E27FC236}">
                <a16:creationId xmlns:a16="http://schemas.microsoft.com/office/drawing/2014/main" id="{C2C61682-686D-FA4B-BB0C-A4BDF8272D39}"/>
              </a:ext>
            </a:extLst>
          </p:cNvPr>
          <p:cNvSpPr txBox="1"/>
          <p:nvPr/>
        </p:nvSpPr>
        <p:spPr>
          <a:xfrm>
            <a:off x="639940" y="3053912"/>
            <a:ext cx="10675541" cy="584775"/>
          </a:xfrm>
          <a:prstGeom prst="rect">
            <a:avLst/>
          </a:prstGeom>
          <a:solidFill>
            <a:srgbClr val="7030A0"/>
          </a:solidFill>
        </p:spPr>
        <p:txBody>
          <a:bodyPr wrap="square" rtlCol="0">
            <a:spAutoFit/>
          </a:bodyPr>
          <a:lstStyle/>
          <a:p>
            <a:r>
              <a:rPr lang="en-US" sz="2800" dirty="0">
                <a:solidFill>
                  <a:schemeClr val="bg1"/>
                </a:solidFill>
              </a:rPr>
              <a:t>What turns you on?  What are your turnoffs</a:t>
            </a:r>
            <a:r>
              <a:rPr lang="en-US" sz="3200" dirty="0">
                <a:solidFill>
                  <a:schemeClr val="bg1"/>
                </a:solidFill>
              </a:rPr>
              <a:t>? </a:t>
            </a:r>
          </a:p>
        </p:txBody>
      </p:sp>
      <p:sp>
        <p:nvSpPr>
          <p:cNvPr id="11" name="Content Placeholder 10">
            <a:extLst>
              <a:ext uri="{FF2B5EF4-FFF2-40B4-BE49-F238E27FC236}">
                <a16:creationId xmlns:a16="http://schemas.microsoft.com/office/drawing/2014/main" id="{64E784D1-49CC-814E-89DE-4F9A4DCD702E}"/>
              </a:ext>
            </a:extLst>
          </p:cNvPr>
          <p:cNvSpPr txBox="1">
            <a:spLocks noGrp="1"/>
          </p:cNvSpPr>
          <p:nvPr>
            <p:ph idx="1"/>
          </p:nvPr>
        </p:nvSpPr>
        <p:spPr>
          <a:xfrm>
            <a:off x="620465" y="1638743"/>
            <a:ext cx="10713405" cy="1255728"/>
          </a:xfrm>
          <a:prstGeom prst="rect">
            <a:avLst/>
          </a:prstGeom>
          <a:solidFill>
            <a:srgbClr val="7030A0"/>
          </a:solidFill>
        </p:spPr>
        <p:txBody>
          <a:bodyPr wrap="square" rtlCol="0">
            <a:spAutoFit/>
          </a:bodyPr>
          <a:lstStyle/>
          <a:p>
            <a:pPr marL="0" indent="0">
              <a:buNone/>
            </a:pPr>
            <a:r>
              <a:rPr lang="en-US" dirty="0">
                <a:solidFill>
                  <a:schemeClr val="bg1"/>
                </a:solidFill>
              </a:rPr>
              <a:t>What does your body do when you’re having a great time?  What does your body do when you are having a shit time? How can I tell via video/phone?</a:t>
            </a:r>
          </a:p>
        </p:txBody>
      </p:sp>
    </p:spTree>
    <p:extLst>
      <p:ext uri="{BB962C8B-B14F-4D97-AF65-F5344CB8AC3E}">
        <p14:creationId xmlns:p14="http://schemas.microsoft.com/office/powerpoint/2010/main" val="1874337636"/>
      </p:ext>
    </p:extLst>
  </p:cSld>
  <p:clrMapOvr>
    <a:masterClrMapping/>
  </p:clrMapOvr>
  <p:transition spd="med"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FAAD-92A6-AB4E-98ED-F4059CA39CDE}"/>
              </a:ext>
            </a:extLst>
          </p:cNvPr>
          <p:cNvSpPr>
            <a:spLocks noGrp="1"/>
          </p:cNvSpPr>
          <p:nvPr>
            <p:ph type="title"/>
          </p:nvPr>
        </p:nvSpPr>
        <p:spPr/>
        <p:txBody>
          <a:bodyPr/>
          <a:lstStyle/>
          <a:p>
            <a:r>
              <a:rPr lang="en-US" dirty="0"/>
              <a:t>Additional Online Negotiation Inquiries</a:t>
            </a:r>
          </a:p>
        </p:txBody>
      </p:sp>
      <p:sp>
        <p:nvSpPr>
          <p:cNvPr id="4" name="TextBox 3">
            <a:extLst>
              <a:ext uri="{FF2B5EF4-FFF2-40B4-BE49-F238E27FC236}">
                <a16:creationId xmlns:a16="http://schemas.microsoft.com/office/drawing/2014/main" id="{42FDA95D-428F-7743-AB98-94B1B9A86319}"/>
              </a:ext>
            </a:extLst>
          </p:cNvPr>
          <p:cNvSpPr txBox="1"/>
          <p:nvPr/>
        </p:nvSpPr>
        <p:spPr>
          <a:xfrm>
            <a:off x="838200" y="1690688"/>
            <a:ext cx="10515600" cy="584775"/>
          </a:xfrm>
          <a:prstGeom prst="rect">
            <a:avLst/>
          </a:prstGeom>
          <a:solidFill>
            <a:srgbClr val="7030A0"/>
          </a:solidFill>
        </p:spPr>
        <p:txBody>
          <a:bodyPr wrap="square" rtlCol="0">
            <a:spAutoFit/>
          </a:bodyPr>
          <a:lstStyle/>
          <a:p>
            <a:r>
              <a:rPr lang="en-US" sz="3200" dirty="0">
                <a:solidFill>
                  <a:schemeClr val="bg1"/>
                </a:solidFill>
              </a:rPr>
              <a:t>What kind of toys, costumes, equipment are at your disposal? </a:t>
            </a:r>
          </a:p>
        </p:txBody>
      </p:sp>
      <p:sp>
        <p:nvSpPr>
          <p:cNvPr id="10" name="TextBox 9">
            <a:extLst>
              <a:ext uri="{FF2B5EF4-FFF2-40B4-BE49-F238E27FC236}">
                <a16:creationId xmlns:a16="http://schemas.microsoft.com/office/drawing/2014/main" id="{DB4029E1-3908-904F-9D69-8475BA68ED0C}"/>
              </a:ext>
            </a:extLst>
          </p:cNvPr>
          <p:cNvSpPr txBox="1"/>
          <p:nvPr/>
        </p:nvSpPr>
        <p:spPr>
          <a:xfrm>
            <a:off x="838200" y="2620741"/>
            <a:ext cx="10515600" cy="584775"/>
          </a:xfrm>
          <a:prstGeom prst="rect">
            <a:avLst/>
          </a:prstGeom>
          <a:solidFill>
            <a:srgbClr val="7030A0"/>
          </a:solidFill>
        </p:spPr>
        <p:txBody>
          <a:bodyPr wrap="square" rtlCol="0">
            <a:spAutoFit/>
          </a:bodyPr>
          <a:lstStyle/>
          <a:p>
            <a:r>
              <a:rPr lang="en-US" sz="3200" dirty="0">
                <a:solidFill>
                  <a:schemeClr val="bg1"/>
                </a:solidFill>
              </a:rPr>
              <a:t>What topping skills does the bottom have? </a:t>
            </a:r>
          </a:p>
        </p:txBody>
      </p:sp>
      <p:sp>
        <p:nvSpPr>
          <p:cNvPr id="11" name="TextBox 10">
            <a:extLst>
              <a:ext uri="{FF2B5EF4-FFF2-40B4-BE49-F238E27FC236}">
                <a16:creationId xmlns:a16="http://schemas.microsoft.com/office/drawing/2014/main" id="{34378CAF-AB56-B945-84AB-512DD2BE5CB1}"/>
              </a:ext>
            </a:extLst>
          </p:cNvPr>
          <p:cNvSpPr txBox="1"/>
          <p:nvPr/>
        </p:nvSpPr>
        <p:spPr>
          <a:xfrm>
            <a:off x="838200" y="3583425"/>
            <a:ext cx="10515600" cy="1077218"/>
          </a:xfrm>
          <a:prstGeom prst="rect">
            <a:avLst/>
          </a:prstGeom>
          <a:solidFill>
            <a:srgbClr val="7030A0"/>
          </a:solidFill>
        </p:spPr>
        <p:txBody>
          <a:bodyPr wrap="square" rtlCol="0">
            <a:spAutoFit/>
          </a:bodyPr>
          <a:lstStyle/>
          <a:p>
            <a:r>
              <a:rPr lang="en-US" sz="3200" dirty="0">
                <a:solidFill>
                  <a:schemeClr val="bg1"/>
                </a:solidFill>
              </a:rPr>
              <a:t>How will we manages online privacy? Recordings? Photos? Screen Shares? </a:t>
            </a:r>
          </a:p>
        </p:txBody>
      </p:sp>
      <p:sp>
        <p:nvSpPr>
          <p:cNvPr id="12" name="TextBox 11">
            <a:extLst>
              <a:ext uri="{FF2B5EF4-FFF2-40B4-BE49-F238E27FC236}">
                <a16:creationId xmlns:a16="http://schemas.microsoft.com/office/drawing/2014/main" id="{A840AB9D-040E-A648-8F71-040F42F78D47}"/>
              </a:ext>
            </a:extLst>
          </p:cNvPr>
          <p:cNvSpPr txBox="1"/>
          <p:nvPr/>
        </p:nvSpPr>
        <p:spPr>
          <a:xfrm>
            <a:off x="838200" y="4904877"/>
            <a:ext cx="10515600" cy="1077218"/>
          </a:xfrm>
          <a:prstGeom prst="rect">
            <a:avLst/>
          </a:prstGeom>
          <a:solidFill>
            <a:srgbClr val="7030A0"/>
          </a:solidFill>
        </p:spPr>
        <p:txBody>
          <a:bodyPr wrap="square" rtlCol="0">
            <a:spAutoFit/>
          </a:bodyPr>
          <a:lstStyle/>
          <a:p>
            <a:r>
              <a:rPr lang="en-US" sz="3200" dirty="0">
                <a:solidFill>
                  <a:schemeClr val="bg1"/>
                </a:solidFill>
              </a:rPr>
              <a:t>Who will be around during our play? For safety? Interruptions? Privacy/Consent? </a:t>
            </a:r>
          </a:p>
        </p:txBody>
      </p:sp>
    </p:spTree>
    <p:extLst>
      <p:ext uri="{BB962C8B-B14F-4D97-AF65-F5344CB8AC3E}">
        <p14:creationId xmlns:p14="http://schemas.microsoft.com/office/powerpoint/2010/main" val="4104016315"/>
      </p:ext>
    </p:extLst>
  </p:cSld>
  <p:clrMapOvr>
    <a:masterClrMapping/>
  </p:clrMapOvr>
  <p:transition spd="med"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5AF4-CE20-F244-918D-B5E8387C3C91}"/>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45E5F099-4821-014E-833A-1EDECD657BA1}"/>
              </a:ext>
            </a:extLst>
          </p:cNvPr>
          <p:cNvSpPr>
            <a:spLocks noGrp="1"/>
          </p:cNvSpPr>
          <p:nvPr>
            <p:ph idx="1"/>
          </p:nvPr>
        </p:nvSpPr>
        <p:spPr/>
        <p:txBody>
          <a:bodyPr/>
          <a:lstStyle/>
          <a:p>
            <a:r>
              <a:rPr lang="en-US" dirty="0"/>
              <a:t>About consent &amp; </a:t>
            </a:r>
            <a:r>
              <a:rPr lang="en-US" dirty="0" err="1"/>
              <a:t>prenegotiation</a:t>
            </a:r>
            <a:r>
              <a:rPr lang="en-US" dirty="0"/>
              <a:t> </a:t>
            </a:r>
          </a:p>
          <a:p>
            <a:r>
              <a:rPr lang="en-US" dirty="0"/>
              <a:t>Activation/Trigger Warning</a:t>
            </a:r>
          </a:p>
          <a:p>
            <a:endParaRPr lang="en-US" dirty="0"/>
          </a:p>
        </p:txBody>
      </p:sp>
    </p:spTree>
    <p:extLst>
      <p:ext uri="{BB962C8B-B14F-4D97-AF65-F5344CB8AC3E}">
        <p14:creationId xmlns:p14="http://schemas.microsoft.com/office/powerpoint/2010/main" val="3116611394"/>
      </p:ext>
    </p:extLst>
  </p:cSld>
  <p:clrMapOvr>
    <a:masterClrMapping/>
  </p:clrMapOvr>
  <p:transition spd="med"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00348-104B-FA41-9073-86B1C965E08A}"/>
              </a:ext>
            </a:extLst>
          </p:cNvPr>
          <p:cNvSpPr>
            <a:spLocks noGrp="1"/>
          </p:cNvSpPr>
          <p:nvPr>
            <p:ph type="title"/>
          </p:nvPr>
        </p:nvSpPr>
        <p:spPr/>
        <p:txBody>
          <a:bodyPr/>
          <a:lstStyle/>
          <a:p>
            <a:r>
              <a:rPr lang="en-US" dirty="0"/>
              <a:t>Your Turn</a:t>
            </a:r>
          </a:p>
        </p:txBody>
      </p:sp>
      <p:sp>
        <p:nvSpPr>
          <p:cNvPr id="3" name="Content Placeholder 2">
            <a:extLst>
              <a:ext uri="{FF2B5EF4-FFF2-40B4-BE49-F238E27FC236}">
                <a16:creationId xmlns:a16="http://schemas.microsoft.com/office/drawing/2014/main" id="{22CD2AC0-DF81-0D4D-91A7-67CFEA09EB75}"/>
              </a:ext>
            </a:extLst>
          </p:cNvPr>
          <p:cNvSpPr>
            <a:spLocks noGrp="1"/>
          </p:cNvSpPr>
          <p:nvPr>
            <p:ph idx="1"/>
          </p:nvPr>
        </p:nvSpPr>
        <p:spPr>
          <a:xfrm>
            <a:off x="725213" y="1825625"/>
            <a:ext cx="10815145" cy="4007616"/>
          </a:xfrm>
        </p:spPr>
        <p:txBody>
          <a:bodyPr>
            <a:normAutofit/>
          </a:bodyPr>
          <a:lstStyle/>
          <a:p>
            <a:r>
              <a:rPr lang="en-US" dirty="0"/>
              <a:t>Breakouts—how it will work</a:t>
            </a:r>
          </a:p>
          <a:p>
            <a:r>
              <a:rPr lang="en-US" dirty="0"/>
              <a:t>What to practice &amp; how:</a:t>
            </a:r>
          </a:p>
          <a:p>
            <a:pPr marL="914400" lvl="1" indent="-457200">
              <a:buFont typeface="+mj-lt"/>
              <a:buAutoNum type="arabicPeriod"/>
            </a:pPr>
            <a:r>
              <a:rPr lang="en-US" dirty="0"/>
              <a:t>How do you want to feel during and after our scene?</a:t>
            </a:r>
          </a:p>
          <a:p>
            <a:pPr marL="914400" lvl="1" indent="-457200">
              <a:buFont typeface="+mj-lt"/>
              <a:buAutoNum type="arabicPeriod"/>
            </a:pPr>
            <a:r>
              <a:rPr lang="en-US" dirty="0" err="1"/>
              <a:t>Successories</a:t>
            </a:r>
            <a:r>
              <a:rPr lang="en-US" dirty="0"/>
              <a:t>: What does, clothes, costumers, and equipment/furniture do you have on site we could use for our scene?</a:t>
            </a:r>
          </a:p>
          <a:p>
            <a:pPr marL="914400" lvl="1" indent="-457200">
              <a:buFont typeface="+mj-lt"/>
              <a:buAutoNum type="arabicPeriod"/>
            </a:pPr>
            <a:r>
              <a:rPr lang="en-US" dirty="0"/>
              <a:t>How can I tell whether you are having a great time?  How can I tell whether you are having a shit time? </a:t>
            </a:r>
          </a:p>
          <a:p>
            <a:r>
              <a:rPr lang="en-US" dirty="0"/>
              <a:t>When we come back, will share insights and ideas for online play</a:t>
            </a:r>
          </a:p>
        </p:txBody>
      </p:sp>
    </p:spTree>
    <p:extLst>
      <p:ext uri="{BB962C8B-B14F-4D97-AF65-F5344CB8AC3E}">
        <p14:creationId xmlns:p14="http://schemas.microsoft.com/office/powerpoint/2010/main" val="1669808111"/>
      </p:ext>
    </p:extLst>
  </p:cSld>
  <p:clrMapOvr>
    <a:masterClrMapping/>
  </p:clrMapOvr>
  <p:transition spd="med"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00AC1-FC9E-F941-9346-39A4250A9A0D}"/>
              </a:ext>
            </a:extLst>
          </p:cNvPr>
          <p:cNvSpPr>
            <a:spLocks noGrp="1"/>
          </p:cNvSpPr>
          <p:nvPr>
            <p:ph type="title"/>
          </p:nvPr>
        </p:nvSpPr>
        <p:spPr/>
        <p:txBody>
          <a:bodyPr/>
          <a:lstStyle/>
          <a:p>
            <a:r>
              <a:rPr lang="en-US" dirty="0"/>
              <a:t>Ideas for Online Scenes (from </a:t>
            </a:r>
            <a:r>
              <a:rPr lang="en-US"/>
              <a:t>the class)</a:t>
            </a:r>
            <a:endParaRPr lang="en-US" dirty="0"/>
          </a:p>
        </p:txBody>
      </p:sp>
      <p:sp>
        <p:nvSpPr>
          <p:cNvPr id="4" name="Content Placeholder 3">
            <a:extLst>
              <a:ext uri="{FF2B5EF4-FFF2-40B4-BE49-F238E27FC236}">
                <a16:creationId xmlns:a16="http://schemas.microsoft.com/office/drawing/2014/main" id="{A068599E-3B01-8540-98F9-E532244E0815}"/>
              </a:ext>
            </a:extLst>
          </p:cNvPr>
          <p:cNvSpPr>
            <a:spLocks noGrp="1"/>
          </p:cNvSpPr>
          <p:nvPr>
            <p:ph sz="half" idx="1"/>
          </p:nvPr>
        </p:nvSpPr>
        <p:spPr/>
        <p:txBody>
          <a:bodyPr>
            <a:normAutofit fontScale="62500" lnSpcReduction="20000"/>
          </a:bodyPr>
          <a:lstStyle/>
          <a:p>
            <a:r>
              <a:rPr lang="en-US" dirty="0"/>
              <a:t>Service rituals (bootblacking, food delivery, </a:t>
            </a:r>
            <a:r>
              <a:rPr lang="en-US" dirty="0" err="1"/>
              <a:t>Googledrive</a:t>
            </a:r>
            <a:r>
              <a:rPr lang="en-US" dirty="0"/>
              <a:t>)</a:t>
            </a:r>
          </a:p>
          <a:p>
            <a:pPr fontAlgn="base"/>
            <a:r>
              <a:rPr lang="en-US" dirty="0"/>
              <a:t>Rope scene with a rope bottom that has some basic knot or self tie skills </a:t>
            </a:r>
          </a:p>
          <a:p>
            <a:pPr fontAlgn="base"/>
            <a:r>
              <a:rPr lang="en-US" dirty="0"/>
              <a:t>On ongoing long distance D/s relationship and microplay in the form of protocols </a:t>
            </a:r>
          </a:p>
          <a:p>
            <a:pPr fontAlgn="base"/>
            <a:r>
              <a:rPr lang="en-US" dirty="0"/>
              <a:t>An impact scene with toys at the bottom’s disposal</a:t>
            </a:r>
          </a:p>
          <a:p>
            <a:pPr fontAlgn="base"/>
            <a:r>
              <a:rPr lang="en-US" dirty="0"/>
              <a:t>CBT</a:t>
            </a:r>
          </a:p>
          <a:p>
            <a:pPr fontAlgn="base"/>
            <a:r>
              <a:rPr lang="en-US" dirty="0"/>
              <a:t>Mutual masturbation</a:t>
            </a:r>
          </a:p>
          <a:p>
            <a:pPr fontAlgn="base"/>
            <a:r>
              <a:rPr lang="en-US" dirty="0"/>
              <a:t>Exhibitionist/humiliation play leveraging face masks</a:t>
            </a:r>
          </a:p>
          <a:p>
            <a:pPr fontAlgn="base"/>
            <a:r>
              <a:rPr lang="en-US" dirty="0"/>
              <a:t>Kinky scavenger hunt designed to frustrate and/or delight your bottoms</a:t>
            </a:r>
          </a:p>
          <a:p>
            <a:pPr fontAlgn="base"/>
            <a:r>
              <a:rPr lang="en-US" dirty="0"/>
              <a:t>Fantasy/Role Play</a:t>
            </a:r>
          </a:p>
          <a:p>
            <a:pPr fontAlgn="base"/>
            <a:r>
              <a:rPr lang="en-US" dirty="0"/>
              <a:t>Fitness/Wellness Domination w/ Proof of Performance</a:t>
            </a:r>
          </a:p>
          <a:p>
            <a:endParaRPr lang="en-US" dirty="0"/>
          </a:p>
        </p:txBody>
      </p:sp>
      <p:sp>
        <p:nvSpPr>
          <p:cNvPr id="5" name="Content Placeholder 4">
            <a:extLst>
              <a:ext uri="{FF2B5EF4-FFF2-40B4-BE49-F238E27FC236}">
                <a16:creationId xmlns:a16="http://schemas.microsoft.com/office/drawing/2014/main" id="{AF344529-70F9-B34B-9BD2-2A0013D971C3}"/>
              </a:ext>
            </a:extLst>
          </p:cNvPr>
          <p:cNvSpPr>
            <a:spLocks noGrp="1"/>
          </p:cNvSpPr>
          <p:nvPr>
            <p:ph sz="half" idx="2"/>
          </p:nvPr>
        </p:nvSpPr>
        <p:spPr/>
        <p:txBody>
          <a:bodyPr>
            <a:normAutofit fontScale="62500" lnSpcReduction="20000"/>
          </a:bodyPr>
          <a:lstStyle/>
          <a:p>
            <a:r>
              <a:rPr lang="en-US" dirty="0"/>
              <a:t>Send a naughty picture at work</a:t>
            </a:r>
          </a:p>
          <a:p>
            <a:r>
              <a:rPr lang="en-US" dirty="0"/>
              <a:t>Using a tense unit</a:t>
            </a:r>
          </a:p>
          <a:p>
            <a:r>
              <a:rPr lang="en-US" dirty="0"/>
              <a:t>Body Writing </a:t>
            </a:r>
          </a:p>
          <a:p>
            <a:r>
              <a:rPr lang="en-US" dirty="0"/>
              <a:t>Chastity/edging/Orgasm Control/Denial—denial until online</a:t>
            </a:r>
          </a:p>
          <a:p>
            <a:r>
              <a:rPr lang="en-US" dirty="0"/>
              <a:t>Wax play </a:t>
            </a:r>
          </a:p>
          <a:p>
            <a:r>
              <a:rPr lang="en-US" dirty="0"/>
              <a:t>Directed self tie</a:t>
            </a:r>
          </a:p>
          <a:p>
            <a:r>
              <a:rPr lang="en-US" dirty="0"/>
              <a:t>Partner dancing with a big pillow</a:t>
            </a:r>
          </a:p>
        </p:txBody>
      </p:sp>
    </p:spTree>
    <p:extLst>
      <p:ext uri="{BB962C8B-B14F-4D97-AF65-F5344CB8AC3E}">
        <p14:creationId xmlns:p14="http://schemas.microsoft.com/office/powerpoint/2010/main" val="1586851432"/>
      </p:ext>
    </p:extLst>
  </p:cSld>
  <p:clrMapOvr>
    <a:masterClrMapping/>
  </p:clrMapOvr>
  <p:transition spd="med"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7ADF-1BBA-1743-BEA7-3EAD27FAA7EB}"/>
              </a:ext>
            </a:extLst>
          </p:cNvPr>
          <p:cNvSpPr>
            <a:spLocks noGrp="1"/>
          </p:cNvSpPr>
          <p:nvPr>
            <p:ph type="title"/>
          </p:nvPr>
        </p:nvSpPr>
        <p:spPr/>
        <p:txBody>
          <a:bodyPr/>
          <a:lstStyle/>
          <a:p>
            <a:r>
              <a:rPr lang="en-US" dirty="0"/>
              <a:t>Questions/Resources</a:t>
            </a:r>
          </a:p>
        </p:txBody>
      </p:sp>
      <p:sp>
        <p:nvSpPr>
          <p:cNvPr id="3" name="Content Placeholder 2">
            <a:extLst>
              <a:ext uri="{FF2B5EF4-FFF2-40B4-BE49-F238E27FC236}">
                <a16:creationId xmlns:a16="http://schemas.microsoft.com/office/drawing/2014/main" id="{AE146FC5-6072-8443-B997-4509D259B3D6}"/>
              </a:ext>
            </a:extLst>
          </p:cNvPr>
          <p:cNvSpPr>
            <a:spLocks noGrp="1"/>
          </p:cNvSpPr>
          <p:nvPr>
            <p:ph idx="1"/>
          </p:nvPr>
        </p:nvSpPr>
        <p:spPr/>
        <p:txBody>
          <a:bodyPr/>
          <a:lstStyle/>
          <a:p>
            <a:pPr marL="0" lvl="0" indent="0">
              <a:spcBef>
                <a:spcPts val="0"/>
              </a:spcBef>
              <a:buNone/>
            </a:pPr>
            <a:r>
              <a:rPr lang="en-US" b="1" dirty="0">
                <a:latin typeface="Hind Vadodara"/>
                <a:ea typeface="Hind Vadodara"/>
                <a:cs typeface="Hind Vadodara"/>
                <a:sym typeface="Hind Vadodara"/>
              </a:rPr>
              <a:t>STARS (let’s talk about sex</a:t>
            </a:r>
            <a:r>
              <a:rPr lang="en-US" dirty="0"/>
              <a:t>)</a:t>
            </a:r>
          </a:p>
          <a:p>
            <a:pPr marL="0" lvl="0" indent="0">
              <a:spcBef>
                <a:spcPts val="0"/>
              </a:spcBef>
              <a:buNone/>
            </a:pPr>
            <a:r>
              <a:rPr lang="en-US" u="sng" dirty="0">
                <a:solidFill>
                  <a:schemeClr val="hlink"/>
                </a:solidFill>
                <a:hlinkClick r:id="rId2"/>
              </a:rPr>
              <a:t>STARS Resources</a:t>
            </a:r>
            <a:endParaRPr lang="en-US" dirty="0"/>
          </a:p>
          <a:p>
            <a:pPr marL="0" lvl="0" indent="0">
              <a:spcBef>
                <a:spcPts val="0"/>
              </a:spcBef>
              <a:buNone/>
            </a:pPr>
            <a:endParaRPr lang="en-US" dirty="0"/>
          </a:p>
          <a:p>
            <a:pPr marL="0" lvl="0" indent="0">
              <a:spcBef>
                <a:spcPts val="0"/>
              </a:spcBef>
              <a:buNone/>
            </a:pPr>
            <a:r>
              <a:rPr lang="en-US" b="1" dirty="0">
                <a:latin typeface="Hind Vadodara"/>
                <a:ea typeface="Hind Vadodara"/>
                <a:cs typeface="Hind Vadodara"/>
                <a:sym typeface="Hind Vadodara"/>
              </a:rPr>
              <a:t>Mx Bliss' Negotiation Worksheets</a:t>
            </a:r>
          </a:p>
          <a:p>
            <a:pPr marL="0" lvl="0" indent="0">
              <a:spcBef>
                <a:spcPts val="0"/>
              </a:spcBef>
              <a:buNone/>
            </a:pPr>
            <a:r>
              <a:rPr lang="en-US" u="sng" dirty="0">
                <a:solidFill>
                  <a:schemeClr val="hlink"/>
                </a:solidFill>
                <a:hlinkClick r:id="rId3"/>
              </a:rPr>
              <a:t>Scene Negotiation Worksheet</a:t>
            </a:r>
            <a:endParaRPr lang="en-US" u="sng" dirty="0">
              <a:solidFill>
                <a:schemeClr val="hlink"/>
              </a:solidFill>
              <a:hlinkClick r:id="rId4"/>
            </a:endParaRPr>
          </a:p>
          <a:p>
            <a:pPr marL="0" lvl="0" indent="0">
              <a:spcBef>
                <a:spcPts val="0"/>
              </a:spcBef>
              <a:buNone/>
            </a:pPr>
            <a:r>
              <a:rPr lang="en-US" u="sng" dirty="0">
                <a:solidFill>
                  <a:schemeClr val="hlink"/>
                </a:solidFill>
                <a:hlinkClick r:id="rId4"/>
              </a:rPr>
              <a:t>Online Play Worksheet</a:t>
            </a:r>
            <a:endParaRPr lang="en-US" u="sng" dirty="0">
              <a:solidFill>
                <a:schemeClr val="hlink"/>
              </a:solidFill>
            </a:endParaRPr>
          </a:p>
          <a:p>
            <a:endParaRPr lang="en-US" dirty="0"/>
          </a:p>
          <a:p>
            <a:pPr marL="0" indent="0">
              <a:spcBef>
                <a:spcPts val="0"/>
              </a:spcBef>
              <a:buNone/>
            </a:pPr>
            <a:r>
              <a:rPr lang="en-US" b="1" dirty="0" err="1">
                <a:latin typeface="Hind Vadodara"/>
                <a:cs typeface="Hind Vadodara"/>
              </a:rPr>
              <a:t>Lovense</a:t>
            </a:r>
            <a:r>
              <a:rPr lang="en-US" b="1" dirty="0">
                <a:latin typeface="Hind Vadodara"/>
                <a:cs typeface="Hind Vadodara"/>
              </a:rPr>
              <a:t> (Teledildonic Toys)</a:t>
            </a:r>
          </a:p>
          <a:p>
            <a:pPr marL="0" indent="0">
              <a:buNone/>
            </a:pPr>
            <a:r>
              <a:rPr lang="en-US" dirty="0">
                <a:hlinkClick r:id="rId5"/>
              </a:rPr>
              <a:t>www.lovense.com</a:t>
            </a:r>
            <a:r>
              <a:rPr lang="en-US" dirty="0"/>
              <a:t> </a:t>
            </a:r>
          </a:p>
        </p:txBody>
      </p:sp>
    </p:spTree>
    <p:extLst>
      <p:ext uri="{BB962C8B-B14F-4D97-AF65-F5344CB8AC3E}">
        <p14:creationId xmlns:p14="http://schemas.microsoft.com/office/powerpoint/2010/main" val="2503065669"/>
      </p:ext>
    </p:extLst>
  </p:cSld>
  <p:clrMapOvr>
    <a:masterClrMapping/>
  </p:clrMapOvr>
  <p:transition spd="med" advClick="0"/>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4770</TotalTime>
  <Words>1571</Words>
  <Application>Microsoft Macintosh PowerPoint</Application>
  <PresentationFormat>Widescreen</PresentationFormat>
  <Paragraphs>173</Paragraphs>
  <Slides>17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Hind Vadodara</vt:lpstr>
      <vt:lpstr>Wingdings</vt:lpstr>
      <vt:lpstr>Office Theme</vt:lpstr>
      <vt:lpstr>Quarantine Scene Workshop: negotiating and creating hotter online play</vt:lpstr>
      <vt:lpstr>What we we’ll cover</vt:lpstr>
      <vt:lpstr>Consent in the Age of COVID</vt:lpstr>
      <vt:lpstr>Online Play: What is it? </vt:lpstr>
      <vt:lpstr>It ain’t the same, but you can make it hotter</vt:lpstr>
      <vt:lpstr>PowerPoint Presentation</vt:lpstr>
      <vt:lpstr>Lean into the ways in which it is already hotter…</vt:lpstr>
      <vt:lpstr>What is a BDSM negotiation for Online Play?</vt:lpstr>
      <vt:lpstr>PowerPoint Presentation</vt:lpstr>
      <vt:lpstr>Negotiation Tip: Focus on Interests*</vt:lpstr>
      <vt:lpstr>Interests? </vt:lpstr>
      <vt:lpstr>Negotiation Tip: Ask (don’t guess)</vt:lpstr>
      <vt:lpstr>Additional Online Negotiation Inquiries</vt:lpstr>
      <vt:lpstr>Demo</vt:lpstr>
      <vt:lpstr>Your Turn</vt:lpstr>
      <vt:lpstr>Ideas for Online Scenes (from the class)</vt:lpstr>
      <vt:lpstr>Questions/Resources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 Suh</dc:creator>
  <cp:lastModifiedBy>Su Suh</cp:lastModifiedBy>
  <cp:revision>24</cp:revision>
  <cp:lastPrinted>2020-07-23T18:48:32Z</cp:lastPrinted>
  <dcterms:created xsi:type="dcterms:W3CDTF">2020-07-18T00:24:03Z</dcterms:created>
  <dcterms:modified xsi:type="dcterms:W3CDTF">2020-07-24T03:15:40Z</dcterms:modified>
</cp:coreProperties>
</file>